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41"/>
  </p:notesMasterIdLst>
  <p:sldIdLst>
    <p:sldId id="256" r:id="rId3"/>
    <p:sldId id="267" r:id="rId4"/>
    <p:sldId id="269" r:id="rId5"/>
    <p:sldId id="270" r:id="rId6"/>
    <p:sldId id="271" r:id="rId7"/>
    <p:sldId id="272" r:id="rId8"/>
    <p:sldId id="274" r:id="rId9"/>
    <p:sldId id="275" r:id="rId10"/>
    <p:sldId id="276" r:id="rId11"/>
    <p:sldId id="277" r:id="rId12"/>
    <p:sldId id="411" r:id="rId13"/>
    <p:sldId id="403" r:id="rId14"/>
    <p:sldId id="404" r:id="rId15"/>
    <p:sldId id="405" r:id="rId16"/>
    <p:sldId id="406" r:id="rId17"/>
    <p:sldId id="407" r:id="rId18"/>
    <p:sldId id="408" r:id="rId19"/>
    <p:sldId id="414" r:id="rId20"/>
    <p:sldId id="410" r:id="rId21"/>
    <p:sldId id="412" r:id="rId22"/>
    <p:sldId id="278" r:id="rId23"/>
    <p:sldId id="282" r:id="rId24"/>
    <p:sldId id="313" r:id="rId25"/>
    <p:sldId id="319" r:id="rId26"/>
    <p:sldId id="320" r:id="rId27"/>
    <p:sldId id="322" r:id="rId28"/>
    <p:sldId id="323" r:id="rId29"/>
    <p:sldId id="328" r:id="rId30"/>
    <p:sldId id="400" r:id="rId31"/>
    <p:sldId id="401" r:id="rId32"/>
    <p:sldId id="329" r:id="rId33"/>
    <p:sldId id="330" r:id="rId34"/>
    <p:sldId id="413" r:id="rId35"/>
    <p:sldId id="299" r:id="rId36"/>
    <p:sldId id="300" r:id="rId37"/>
    <p:sldId id="311" r:id="rId38"/>
    <p:sldId id="295" r:id="rId39"/>
    <p:sldId id="265"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51" autoAdjust="0"/>
    <p:restoredTop sz="93960" autoAdjust="0"/>
  </p:normalViewPr>
  <p:slideViewPr>
    <p:cSldViewPr>
      <p:cViewPr>
        <p:scale>
          <a:sx n="70" d="100"/>
          <a:sy n="70" d="100"/>
        </p:scale>
        <p:origin x="-810" y="-84"/>
      </p:cViewPr>
      <p:guideLst>
        <p:guide orient="horz" pos="2160"/>
        <p:guide pos="2880"/>
      </p:guideLst>
    </p:cSldViewPr>
  </p:slideViewPr>
  <p:outlineViewPr>
    <p:cViewPr>
      <p:scale>
        <a:sx n="33" d="100"/>
        <a:sy n="33" d="100"/>
      </p:scale>
      <p:origin x="48128" y="2448"/>
    </p:cViewPr>
  </p:outlineViewPr>
  <p:notesTextViewPr>
    <p:cViewPr>
      <p:scale>
        <a:sx n="100" d="100"/>
        <a:sy n="100" d="100"/>
      </p:scale>
      <p:origin x="0" y="0"/>
    </p:cViewPr>
  </p:notesTextViewPr>
  <p:sorterViewPr>
    <p:cViewPr>
      <p:scale>
        <a:sx n="100" d="100"/>
        <a:sy n="100" d="100"/>
      </p:scale>
      <p:origin x="0" y="52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pie3DChart>
        <c:varyColors val="1"/>
        <c:ser>
          <c:idx val="0"/>
          <c:order val="0"/>
          <c:dPt>
            <c:idx val="0"/>
            <c:bubble3D val="0"/>
            <c:spPr>
              <a:solidFill>
                <a:srgbClr val="7030A0"/>
              </a:solidFill>
            </c:spPr>
          </c:dPt>
          <c:dPt>
            <c:idx val="1"/>
            <c:bubble3D val="0"/>
            <c:spPr>
              <a:solidFill>
                <a:srgbClr val="990033"/>
              </a:solidFill>
            </c:spPr>
          </c:dPt>
          <c:dLbls>
            <c:dLbl>
              <c:idx val="0"/>
              <c:layout>
                <c:manualLayout>
                  <c:x val="-0.31565857392826613"/>
                  <c:y val="-0.12079177602799802"/>
                </c:manualLayout>
              </c:layout>
              <c:spPr/>
              <c:txPr>
                <a:bodyPr/>
                <a:lstStyle/>
                <a:p>
                  <a:pPr>
                    <a:defRPr lang="en-US" sz="2400" baseline="0">
                      <a:solidFill>
                        <a:schemeClr val="bg1"/>
                      </a:solidFill>
                    </a:defRPr>
                  </a:pPr>
                  <a:endParaRPr lang="en-US"/>
                </a:p>
              </c:txPr>
              <c:showLegendKey val="0"/>
              <c:showVal val="1"/>
              <c:showCatName val="0"/>
              <c:showSerName val="0"/>
              <c:showPercent val="0"/>
              <c:showBubbleSize val="0"/>
            </c:dLbl>
            <c:dLbl>
              <c:idx val="1"/>
              <c:layout>
                <c:manualLayout>
                  <c:x val="0.27275634295712997"/>
                  <c:y val="-2.1004666083406305E-3"/>
                </c:manualLayout>
              </c:layout>
              <c:spPr/>
              <c:txPr>
                <a:bodyPr/>
                <a:lstStyle/>
                <a:p>
                  <a:pPr>
                    <a:defRPr lang="en-US" sz="2400" baseline="0">
                      <a:solidFill>
                        <a:schemeClr val="bg1"/>
                      </a:solidFill>
                    </a:defRPr>
                  </a:pPr>
                  <a:endParaRPr lang="en-US"/>
                </a:p>
              </c:txPr>
              <c:showLegendKey val="0"/>
              <c:showVal val="1"/>
              <c:showCatName val="0"/>
              <c:showSerName val="0"/>
              <c:showPercent val="0"/>
              <c:showBubbleSize val="0"/>
            </c:dLbl>
            <c:txPr>
              <a:bodyPr/>
              <a:lstStyle/>
              <a:p>
                <a:pPr>
                  <a:defRPr lang="en-US" sz="1300" baseline="0"/>
                </a:pPr>
                <a:endParaRPr lang="en-US"/>
              </a:p>
            </c:txPr>
            <c:showLegendKey val="0"/>
            <c:showVal val="1"/>
            <c:showCatName val="0"/>
            <c:showSerName val="0"/>
            <c:showPercent val="0"/>
            <c:showBubbleSize val="0"/>
            <c:showLeaderLines val="1"/>
          </c:dLbls>
          <c:val>
            <c:numRef>
              <c:f>Sheet1!$I$17:$I$18</c:f>
              <c:numCache>
                <c:formatCode>0%</c:formatCode>
                <c:ptCount val="2"/>
                <c:pt idx="0">
                  <c:v>0.60000000000000109</c:v>
                </c:pt>
                <c:pt idx="1">
                  <c:v>0.4</c:v>
                </c:pt>
              </c:numCache>
            </c:numRef>
          </c:val>
        </c:ser>
        <c:dLbls>
          <c:showLegendKey val="0"/>
          <c:showVal val="0"/>
          <c:showCatName val="0"/>
          <c:showSerName val="0"/>
          <c:showPercent val="0"/>
          <c:showBubbleSize val="0"/>
          <c:showLeaderLines val="1"/>
        </c:dLbls>
      </c:pie3DChart>
    </c:plotArea>
    <c:plotVisOnly val="1"/>
    <c:dispBlanksAs val="zero"/>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A4676B-E9AE-49FD-8EFE-2BF6DA94DAD2}" type="doc">
      <dgm:prSet loTypeId="urn:microsoft.com/office/officeart/2005/8/layout/cycle2" loCatId="cycle" qsTypeId="urn:microsoft.com/office/officeart/2005/8/quickstyle/3d4" qsCatId="3D" csTypeId="urn:microsoft.com/office/officeart/2005/8/colors/accent1_2" csCatId="accent1" phldr="1"/>
      <dgm:spPr/>
      <dgm:t>
        <a:bodyPr/>
        <a:lstStyle/>
        <a:p>
          <a:endParaRPr lang="en-US"/>
        </a:p>
      </dgm:t>
    </dgm:pt>
    <dgm:pt modelId="{15F467AB-C76F-4F8B-99F1-DC99747CE737}">
      <dgm:prSet phldrT="[Text]" custT="1"/>
      <dgm:spPr>
        <a:solidFill>
          <a:srgbClr val="FF9900"/>
        </a:solidFill>
      </dgm:spPr>
      <dgm:t>
        <a:bodyPr/>
        <a:lstStyle/>
        <a:p>
          <a:r>
            <a:rPr lang="en-US" sz="1800" b="1" dirty="0" err="1" smtClean="0">
              <a:effectLst>
                <a:outerShdw blurRad="38100" dist="38100" dir="2700000" algn="tl">
                  <a:srgbClr val="000000">
                    <a:alpha val="43137"/>
                  </a:srgbClr>
                </a:outerShdw>
              </a:effectLst>
              <a:latin typeface="Arial" pitchFamily="34" charset="0"/>
              <a:cs typeface="Arial" pitchFamily="34" charset="0"/>
            </a:rPr>
            <a:t>Análise</a:t>
          </a:r>
          <a:r>
            <a:rPr lang="en-US" sz="1800" b="1" dirty="0" smtClean="0">
              <a:effectLst>
                <a:outerShdw blurRad="38100" dist="38100" dir="2700000" algn="tl">
                  <a:srgbClr val="000000">
                    <a:alpha val="43137"/>
                  </a:srgbClr>
                </a:outerShdw>
              </a:effectLst>
              <a:latin typeface="Arial" pitchFamily="34" charset="0"/>
              <a:cs typeface="Arial" pitchFamily="34" charset="0"/>
            </a:rPr>
            <a:t>, </a:t>
          </a:r>
          <a:r>
            <a:rPr lang="en-US" sz="1800" b="1" dirty="0" err="1" smtClean="0">
              <a:effectLst>
                <a:outerShdw blurRad="38100" dist="38100" dir="2700000" algn="tl">
                  <a:srgbClr val="000000">
                    <a:alpha val="43137"/>
                  </a:srgbClr>
                </a:outerShdw>
              </a:effectLst>
              <a:latin typeface="Arial" pitchFamily="34" charset="0"/>
              <a:cs typeface="Arial" pitchFamily="34" charset="0"/>
            </a:rPr>
            <a:t>Medidas</a:t>
          </a:r>
          <a:r>
            <a:rPr lang="en-US" sz="1800" b="1" dirty="0" smtClean="0">
              <a:effectLst>
                <a:outerShdw blurRad="38100" dist="38100" dir="2700000" algn="tl">
                  <a:srgbClr val="000000">
                    <a:alpha val="43137"/>
                  </a:srgbClr>
                </a:outerShdw>
              </a:effectLst>
              <a:latin typeface="Arial" pitchFamily="34" charset="0"/>
              <a:cs typeface="Arial" pitchFamily="34" charset="0"/>
            </a:rPr>
            <a:t> </a:t>
          </a:r>
          <a:r>
            <a:rPr lang="en-US" sz="1800" b="1" dirty="0" err="1" smtClean="0">
              <a:effectLst>
                <a:outerShdw blurRad="38100" dist="38100" dir="2700000" algn="tl">
                  <a:srgbClr val="000000">
                    <a:alpha val="43137"/>
                  </a:srgbClr>
                </a:outerShdw>
              </a:effectLst>
              <a:latin typeface="Arial" pitchFamily="34" charset="0"/>
              <a:cs typeface="Arial" pitchFamily="34" charset="0"/>
            </a:rPr>
            <a:t>Operacionais</a:t>
          </a:r>
          <a:r>
            <a:rPr lang="en-US" sz="1800" b="1" dirty="0" smtClean="0">
              <a:effectLst>
                <a:outerShdw blurRad="38100" dist="38100" dir="2700000" algn="tl">
                  <a:srgbClr val="000000">
                    <a:alpha val="43137"/>
                  </a:srgbClr>
                </a:outerShdw>
              </a:effectLst>
              <a:latin typeface="Arial" pitchFamily="34" charset="0"/>
              <a:cs typeface="Arial" pitchFamily="34" charset="0"/>
            </a:rPr>
            <a:t>, </a:t>
          </a:r>
          <a:r>
            <a:rPr lang="pt-PT" sz="1800" dirty="0" smtClean="0"/>
            <a:t>Engenharia antecipatória</a:t>
          </a:r>
          <a:endParaRPr lang="en-US" sz="1800" b="1" dirty="0">
            <a:effectLst>
              <a:outerShdw blurRad="38100" dist="38100" dir="2700000" algn="tl">
                <a:srgbClr val="000000">
                  <a:alpha val="43137"/>
                </a:srgbClr>
              </a:outerShdw>
            </a:effectLst>
            <a:latin typeface="Arial" pitchFamily="34" charset="0"/>
            <a:cs typeface="Arial" pitchFamily="34" charset="0"/>
          </a:endParaRPr>
        </a:p>
      </dgm:t>
    </dgm:pt>
    <dgm:pt modelId="{59B6A82E-FC91-446F-9A74-FE7C6BBAA9B0}" type="parTrans" cxnId="{1ABDF3B3-A803-4DF9-803C-CBB5CAC013BB}">
      <dgm:prSet/>
      <dgm:spPr/>
      <dgm:t>
        <a:bodyPr/>
        <a:lstStyle/>
        <a:p>
          <a:endParaRPr lang="en-US" sz="2400" b="1">
            <a:latin typeface="Arial" pitchFamily="34" charset="0"/>
            <a:cs typeface="Arial" pitchFamily="34" charset="0"/>
          </a:endParaRPr>
        </a:p>
      </dgm:t>
    </dgm:pt>
    <dgm:pt modelId="{DEB74125-8D79-423A-A182-84601BAD3B5C}" type="sibTrans" cxnId="{1ABDF3B3-A803-4DF9-803C-CBB5CAC013BB}">
      <dgm:prSet custT="1"/>
      <dgm:spPr>
        <a:gradFill flip="none" rotWithShape="1">
          <a:gsLst>
            <a:gs pos="0">
              <a:srgbClr val="FFF200"/>
            </a:gs>
            <a:gs pos="0">
              <a:srgbClr val="666633"/>
            </a:gs>
            <a:gs pos="45000">
              <a:srgbClr val="FF7A00"/>
            </a:gs>
            <a:gs pos="70000">
              <a:srgbClr val="FF0300"/>
            </a:gs>
            <a:gs pos="100000">
              <a:srgbClr val="4D0808"/>
            </a:gs>
          </a:gsLst>
          <a:path path="shape">
            <a:fillToRect l="50000" t="50000" r="50000" b="50000"/>
          </a:path>
          <a:tileRect/>
        </a:gradFill>
      </dgm:spPr>
      <dgm:t>
        <a:bodyPr/>
        <a:lstStyle/>
        <a:p>
          <a:endParaRPr lang="en-US" sz="1050" b="1">
            <a:latin typeface="Arial" pitchFamily="34" charset="0"/>
            <a:cs typeface="Arial" pitchFamily="34" charset="0"/>
          </a:endParaRPr>
        </a:p>
      </dgm:t>
    </dgm:pt>
    <dgm:pt modelId="{35F5E2EE-D2C2-47CE-850A-5F8D9493C026}">
      <dgm:prSet phldrT="[Text]" custT="1"/>
      <dgm:spPr>
        <a:solidFill>
          <a:srgbClr val="55542A"/>
        </a:solidFill>
      </dgm:spPr>
      <dgm:t>
        <a:bodyPr/>
        <a:lstStyle/>
        <a:p>
          <a:r>
            <a:rPr lang="en-US" sz="1600" b="1" dirty="0" err="1" smtClean="0">
              <a:latin typeface="Arial" pitchFamily="34" charset="0"/>
              <a:cs typeface="Arial" pitchFamily="34" charset="0"/>
            </a:rPr>
            <a:t>Políticas</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Medidas</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Estruturais</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e</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Adaptação</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após-evento</a:t>
          </a:r>
          <a:endParaRPr lang="en-US" sz="1600" b="1" dirty="0">
            <a:latin typeface="Arial" pitchFamily="34" charset="0"/>
            <a:cs typeface="Arial" pitchFamily="34" charset="0"/>
          </a:endParaRPr>
        </a:p>
      </dgm:t>
    </dgm:pt>
    <dgm:pt modelId="{1EDF9348-8187-411E-B959-CC1142458096}" type="parTrans" cxnId="{7EBB7DFB-0779-4661-82E1-677674850BAB}">
      <dgm:prSet/>
      <dgm:spPr/>
      <dgm:t>
        <a:bodyPr/>
        <a:lstStyle/>
        <a:p>
          <a:endParaRPr lang="en-US" sz="2400" b="1">
            <a:latin typeface="Arial" pitchFamily="34" charset="0"/>
            <a:cs typeface="Arial" pitchFamily="34" charset="0"/>
          </a:endParaRPr>
        </a:p>
      </dgm:t>
    </dgm:pt>
    <dgm:pt modelId="{30AB7BB0-E023-4223-AE16-55AABAD1BE4E}" type="sibTrans" cxnId="{7EBB7DFB-0779-4661-82E1-677674850BAB}">
      <dgm:prSet custT="1"/>
      <dgm:spPr>
        <a:gradFill flip="none" rotWithShape="1">
          <a:gsLst>
            <a:gs pos="0">
              <a:srgbClr val="666633"/>
            </a:gs>
            <a:gs pos="45000">
              <a:srgbClr val="FF7A00"/>
            </a:gs>
            <a:gs pos="70000">
              <a:srgbClr val="FF0300"/>
            </a:gs>
            <a:gs pos="100000">
              <a:srgbClr val="4D0808"/>
            </a:gs>
          </a:gsLst>
          <a:path path="shape">
            <a:fillToRect l="50000" t="50000" r="50000" b="50000"/>
          </a:path>
          <a:tileRect/>
        </a:gradFill>
      </dgm:spPr>
      <dgm:t>
        <a:bodyPr/>
        <a:lstStyle/>
        <a:p>
          <a:endParaRPr lang="en-US" sz="1050" b="1">
            <a:latin typeface="Arial" pitchFamily="34" charset="0"/>
            <a:cs typeface="Arial" pitchFamily="34" charset="0"/>
          </a:endParaRPr>
        </a:p>
      </dgm:t>
    </dgm:pt>
    <dgm:pt modelId="{0A3E6B22-8671-4010-B441-E00BD23274CD}">
      <dgm:prSet phldrT="[Text]" custT="1"/>
      <dgm:spPr>
        <a:solidFill>
          <a:srgbClr val="A52A03"/>
        </a:solidFill>
      </dgm:spPr>
      <dgm:t>
        <a:bodyPr/>
        <a:lstStyle/>
        <a:p>
          <a:r>
            <a:rPr lang="en-US" sz="1800" b="1" dirty="0" err="1" smtClean="0">
              <a:effectLst>
                <a:outerShdw blurRad="38100" dist="38100" dir="2700000" algn="tl">
                  <a:srgbClr val="000000">
                    <a:alpha val="43137"/>
                  </a:srgbClr>
                </a:outerShdw>
              </a:effectLst>
              <a:latin typeface="Arial" pitchFamily="34" charset="0"/>
              <a:cs typeface="Arial" pitchFamily="34" charset="0"/>
            </a:rPr>
            <a:t>Preparação</a:t>
          </a:r>
          <a:r>
            <a:rPr lang="en-US" sz="1800" b="1" dirty="0" smtClean="0">
              <a:effectLst>
                <a:outerShdw blurRad="38100" dist="38100" dir="2700000" algn="tl">
                  <a:srgbClr val="000000">
                    <a:alpha val="43137"/>
                  </a:srgbClr>
                </a:outerShdw>
              </a:effectLst>
              <a:latin typeface="Arial" pitchFamily="34" charset="0"/>
              <a:cs typeface="Arial" pitchFamily="34" charset="0"/>
            </a:rPr>
            <a:t>, </a:t>
          </a:r>
          <a:r>
            <a:rPr lang="en-US" sz="1800" b="1" dirty="0" err="1" smtClean="0">
              <a:effectLst>
                <a:outerShdw blurRad="38100" dist="38100" dir="2700000" algn="tl">
                  <a:srgbClr val="000000">
                    <a:alpha val="43137"/>
                  </a:srgbClr>
                </a:outerShdw>
              </a:effectLst>
              <a:latin typeface="Arial" pitchFamily="34" charset="0"/>
              <a:cs typeface="Arial" pitchFamily="34" charset="0"/>
            </a:rPr>
            <a:t>Resposta</a:t>
          </a:r>
          <a:r>
            <a:rPr lang="en-US" sz="1800" b="1" dirty="0" smtClean="0">
              <a:effectLst>
                <a:outerShdw blurRad="38100" dist="38100" dir="2700000" algn="tl">
                  <a:srgbClr val="000000">
                    <a:alpha val="43137"/>
                  </a:srgbClr>
                </a:outerShdw>
              </a:effectLst>
              <a:latin typeface="Arial" pitchFamily="34" charset="0"/>
              <a:cs typeface="Arial" pitchFamily="34" charset="0"/>
            </a:rPr>
            <a:t>, </a:t>
          </a:r>
          <a:r>
            <a:rPr lang="en-US" sz="1800" b="1" dirty="0" err="1" smtClean="0">
              <a:effectLst>
                <a:outerShdw blurRad="38100" dist="38100" dir="2700000" algn="tl">
                  <a:srgbClr val="000000">
                    <a:alpha val="43137"/>
                  </a:srgbClr>
                </a:outerShdw>
              </a:effectLst>
              <a:latin typeface="Arial" pitchFamily="34" charset="0"/>
              <a:cs typeface="Arial" pitchFamily="34" charset="0"/>
            </a:rPr>
            <a:t>Recuperação</a:t>
          </a:r>
          <a:endParaRPr lang="en-US" sz="1800" b="1" dirty="0">
            <a:effectLst>
              <a:outerShdw blurRad="38100" dist="38100" dir="2700000" algn="tl">
                <a:srgbClr val="000000">
                  <a:alpha val="43137"/>
                </a:srgbClr>
              </a:outerShdw>
            </a:effectLst>
            <a:latin typeface="Arial" pitchFamily="34" charset="0"/>
            <a:cs typeface="Arial" pitchFamily="34" charset="0"/>
          </a:endParaRPr>
        </a:p>
      </dgm:t>
    </dgm:pt>
    <dgm:pt modelId="{3D05EC23-2DB4-49D0-940D-E6847FD16158}" type="parTrans" cxnId="{A323588E-FBE8-4F78-8374-092E58EF0600}">
      <dgm:prSet/>
      <dgm:spPr/>
      <dgm:t>
        <a:bodyPr/>
        <a:lstStyle/>
        <a:p>
          <a:endParaRPr lang="en-US" sz="2400"/>
        </a:p>
      </dgm:t>
    </dgm:pt>
    <dgm:pt modelId="{BF649C8B-D611-4B90-A53F-789B687F9665}" type="sibTrans" cxnId="{A323588E-FBE8-4F78-8374-092E58EF0600}">
      <dgm:prSet custT="1"/>
      <dgm:spPr>
        <a:gradFill flip="none" rotWithShape="1">
          <a:gsLst>
            <a:gs pos="0">
              <a:srgbClr val="FF9900"/>
            </a:gs>
            <a:gs pos="45000">
              <a:srgbClr val="FF7A00"/>
            </a:gs>
            <a:gs pos="70000">
              <a:srgbClr val="FF0300"/>
            </a:gs>
            <a:gs pos="100000">
              <a:srgbClr val="4D0808"/>
            </a:gs>
          </a:gsLst>
          <a:path path="shape">
            <a:fillToRect l="50000" t="50000" r="50000" b="50000"/>
          </a:path>
          <a:tileRect/>
        </a:gradFill>
      </dgm:spPr>
      <dgm:t>
        <a:bodyPr/>
        <a:lstStyle/>
        <a:p>
          <a:endParaRPr lang="en-US" sz="1050"/>
        </a:p>
      </dgm:t>
    </dgm:pt>
    <dgm:pt modelId="{52A32ED4-F27A-41E2-88F1-267F59419F67}" type="pres">
      <dgm:prSet presAssocID="{DAA4676B-E9AE-49FD-8EFE-2BF6DA94DAD2}" presName="cycle" presStyleCnt="0">
        <dgm:presLayoutVars>
          <dgm:dir/>
          <dgm:resizeHandles val="exact"/>
        </dgm:presLayoutVars>
      </dgm:prSet>
      <dgm:spPr/>
      <dgm:t>
        <a:bodyPr/>
        <a:lstStyle/>
        <a:p>
          <a:endParaRPr lang="en-US"/>
        </a:p>
      </dgm:t>
    </dgm:pt>
    <dgm:pt modelId="{ACBCBE69-F7E4-49CA-940D-311E39F06C12}" type="pres">
      <dgm:prSet presAssocID="{15F467AB-C76F-4F8B-99F1-DC99747CE737}" presName="node" presStyleLbl="node1" presStyleIdx="0" presStyleCnt="3" custScaleX="171314">
        <dgm:presLayoutVars>
          <dgm:bulletEnabled val="1"/>
        </dgm:presLayoutVars>
      </dgm:prSet>
      <dgm:spPr/>
      <dgm:t>
        <a:bodyPr/>
        <a:lstStyle/>
        <a:p>
          <a:endParaRPr lang="en-US"/>
        </a:p>
      </dgm:t>
    </dgm:pt>
    <dgm:pt modelId="{0D9E292C-469C-4FD5-B542-1E87218C2C0A}" type="pres">
      <dgm:prSet presAssocID="{DEB74125-8D79-423A-A182-84601BAD3B5C}" presName="sibTrans" presStyleLbl="sibTrans2D1" presStyleIdx="0" presStyleCnt="3"/>
      <dgm:spPr/>
      <dgm:t>
        <a:bodyPr/>
        <a:lstStyle/>
        <a:p>
          <a:endParaRPr lang="en-US"/>
        </a:p>
      </dgm:t>
    </dgm:pt>
    <dgm:pt modelId="{F07EFBF7-3CFF-46CD-B26A-A48D9733F430}" type="pres">
      <dgm:prSet presAssocID="{DEB74125-8D79-423A-A182-84601BAD3B5C}" presName="connectorText" presStyleLbl="sibTrans2D1" presStyleIdx="0" presStyleCnt="3"/>
      <dgm:spPr/>
      <dgm:t>
        <a:bodyPr/>
        <a:lstStyle/>
        <a:p>
          <a:endParaRPr lang="en-US"/>
        </a:p>
      </dgm:t>
    </dgm:pt>
    <dgm:pt modelId="{8DFF0400-AD56-4D73-BE67-4CDB30ACC201}" type="pres">
      <dgm:prSet presAssocID="{35F5E2EE-D2C2-47CE-850A-5F8D9493C026}" presName="node" presStyleLbl="node1" presStyleIdx="1" presStyleCnt="3" custScaleX="166363" custRadScaleRad="137506" custRadScaleInc="-24842">
        <dgm:presLayoutVars>
          <dgm:bulletEnabled val="1"/>
        </dgm:presLayoutVars>
      </dgm:prSet>
      <dgm:spPr/>
      <dgm:t>
        <a:bodyPr/>
        <a:lstStyle/>
        <a:p>
          <a:endParaRPr lang="en-US"/>
        </a:p>
      </dgm:t>
    </dgm:pt>
    <dgm:pt modelId="{12B24EFA-C18B-4614-ACDF-4D2E186DBF94}" type="pres">
      <dgm:prSet presAssocID="{30AB7BB0-E023-4223-AE16-55AABAD1BE4E}" presName="sibTrans" presStyleLbl="sibTrans2D1" presStyleIdx="1" presStyleCnt="3"/>
      <dgm:spPr/>
      <dgm:t>
        <a:bodyPr/>
        <a:lstStyle/>
        <a:p>
          <a:endParaRPr lang="en-US"/>
        </a:p>
      </dgm:t>
    </dgm:pt>
    <dgm:pt modelId="{381CDAE1-51CD-4E69-9D7E-6DAFDF8F1466}" type="pres">
      <dgm:prSet presAssocID="{30AB7BB0-E023-4223-AE16-55AABAD1BE4E}" presName="connectorText" presStyleLbl="sibTrans2D1" presStyleIdx="1" presStyleCnt="3"/>
      <dgm:spPr/>
      <dgm:t>
        <a:bodyPr/>
        <a:lstStyle/>
        <a:p>
          <a:endParaRPr lang="en-US"/>
        </a:p>
      </dgm:t>
    </dgm:pt>
    <dgm:pt modelId="{20867513-BA87-4988-BC0E-B280A53EDDB1}" type="pres">
      <dgm:prSet presAssocID="{0A3E6B22-8671-4010-B441-E00BD23274CD}" presName="node" presStyleLbl="node1" presStyleIdx="2" presStyleCnt="3" custScaleX="175876" custRadScaleRad="114075" custRadScaleInc="19509">
        <dgm:presLayoutVars>
          <dgm:bulletEnabled val="1"/>
        </dgm:presLayoutVars>
      </dgm:prSet>
      <dgm:spPr/>
      <dgm:t>
        <a:bodyPr/>
        <a:lstStyle/>
        <a:p>
          <a:endParaRPr lang="en-US"/>
        </a:p>
      </dgm:t>
    </dgm:pt>
    <dgm:pt modelId="{3D79118A-67A9-4CD3-BC7F-292042A8BBE4}" type="pres">
      <dgm:prSet presAssocID="{BF649C8B-D611-4B90-A53F-789B687F9665}" presName="sibTrans" presStyleLbl="sibTrans2D1" presStyleIdx="2" presStyleCnt="3"/>
      <dgm:spPr/>
      <dgm:t>
        <a:bodyPr/>
        <a:lstStyle/>
        <a:p>
          <a:endParaRPr lang="en-US"/>
        </a:p>
      </dgm:t>
    </dgm:pt>
    <dgm:pt modelId="{C39BB8AB-6E9F-4E21-B794-E7124578C394}" type="pres">
      <dgm:prSet presAssocID="{BF649C8B-D611-4B90-A53F-789B687F9665}" presName="connectorText" presStyleLbl="sibTrans2D1" presStyleIdx="2" presStyleCnt="3"/>
      <dgm:spPr/>
      <dgm:t>
        <a:bodyPr/>
        <a:lstStyle/>
        <a:p>
          <a:endParaRPr lang="en-US"/>
        </a:p>
      </dgm:t>
    </dgm:pt>
  </dgm:ptLst>
  <dgm:cxnLst>
    <dgm:cxn modelId="{DF6CB00D-F521-40AB-BF44-4278E2BEE4A6}" type="presOf" srcId="{BF649C8B-D611-4B90-A53F-789B687F9665}" destId="{3D79118A-67A9-4CD3-BC7F-292042A8BBE4}" srcOrd="0" destOrd="0" presId="urn:microsoft.com/office/officeart/2005/8/layout/cycle2"/>
    <dgm:cxn modelId="{83C1B548-D8F0-436F-8AD7-DF68FBB5B2A5}" type="presOf" srcId="{DAA4676B-E9AE-49FD-8EFE-2BF6DA94DAD2}" destId="{52A32ED4-F27A-41E2-88F1-267F59419F67}" srcOrd="0" destOrd="0" presId="urn:microsoft.com/office/officeart/2005/8/layout/cycle2"/>
    <dgm:cxn modelId="{1ABDF3B3-A803-4DF9-803C-CBB5CAC013BB}" srcId="{DAA4676B-E9AE-49FD-8EFE-2BF6DA94DAD2}" destId="{15F467AB-C76F-4F8B-99F1-DC99747CE737}" srcOrd="0" destOrd="0" parTransId="{59B6A82E-FC91-446F-9A74-FE7C6BBAA9B0}" sibTransId="{DEB74125-8D79-423A-A182-84601BAD3B5C}"/>
    <dgm:cxn modelId="{7EBB7DFB-0779-4661-82E1-677674850BAB}" srcId="{DAA4676B-E9AE-49FD-8EFE-2BF6DA94DAD2}" destId="{35F5E2EE-D2C2-47CE-850A-5F8D9493C026}" srcOrd="1" destOrd="0" parTransId="{1EDF9348-8187-411E-B959-CC1142458096}" sibTransId="{30AB7BB0-E023-4223-AE16-55AABAD1BE4E}"/>
    <dgm:cxn modelId="{4BC0A93E-6E4F-4D80-833D-06A1BC73A2D2}" type="presOf" srcId="{DEB74125-8D79-423A-A182-84601BAD3B5C}" destId="{0D9E292C-469C-4FD5-B542-1E87218C2C0A}" srcOrd="0" destOrd="0" presId="urn:microsoft.com/office/officeart/2005/8/layout/cycle2"/>
    <dgm:cxn modelId="{A64B5D96-C31F-4BED-B3C2-FB04B29E1379}" type="presOf" srcId="{0A3E6B22-8671-4010-B441-E00BD23274CD}" destId="{20867513-BA87-4988-BC0E-B280A53EDDB1}" srcOrd="0" destOrd="0" presId="urn:microsoft.com/office/officeart/2005/8/layout/cycle2"/>
    <dgm:cxn modelId="{26C2ECDB-8B84-4356-8FEB-A84A7BC77BC4}" type="presOf" srcId="{30AB7BB0-E023-4223-AE16-55AABAD1BE4E}" destId="{381CDAE1-51CD-4E69-9D7E-6DAFDF8F1466}" srcOrd="1" destOrd="0" presId="urn:microsoft.com/office/officeart/2005/8/layout/cycle2"/>
    <dgm:cxn modelId="{A323588E-FBE8-4F78-8374-092E58EF0600}" srcId="{DAA4676B-E9AE-49FD-8EFE-2BF6DA94DAD2}" destId="{0A3E6B22-8671-4010-B441-E00BD23274CD}" srcOrd="2" destOrd="0" parTransId="{3D05EC23-2DB4-49D0-940D-E6847FD16158}" sibTransId="{BF649C8B-D611-4B90-A53F-789B687F9665}"/>
    <dgm:cxn modelId="{5AF60780-00D9-42F9-B0D3-5C08B05C2015}" type="presOf" srcId="{15F467AB-C76F-4F8B-99F1-DC99747CE737}" destId="{ACBCBE69-F7E4-49CA-940D-311E39F06C12}" srcOrd="0" destOrd="0" presId="urn:microsoft.com/office/officeart/2005/8/layout/cycle2"/>
    <dgm:cxn modelId="{135528E4-9AAB-4518-8975-9A85274AAD88}" type="presOf" srcId="{DEB74125-8D79-423A-A182-84601BAD3B5C}" destId="{F07EFBF7-3CFF-46CD-B26A-A48D9733F430}" srcOrd="1" destOrd="0" presId="urn:microsoft.com/office/officeart/2005/8/layout/cycle2"/>
    <dgm:cxn modelId="{9F820F0A-10AC-489A-A5DA-12EC12BCE0EA}" type="presOf" srcId="{BF649C8B-D611-4B90-A53F-789B687F9665}" destId="{C39BB8AB-6E9F-4E21-B794-E7124578C394}" srcOrd="1" destOrd="0" presId="urn:microsoft.com/office/officeart/2005/8/layout/cycle2"/>
    <dgm:cxn modelId="{DD02E7B9-2BA0-4364-9410-16D149A9F340}" type="presOf" srcId="{35F5E2EE-D2C2-47CE-850A-5F8D9493C026}" destId="{8DFF0400-AD56-4D73-BE67-4CDB30ACC201}" srcOrd="0" destOrd="0" presId="urn:microsoft.com/office/officeart/2005/8/layout/cycle2"/>
    <dgm:cxn modelId="{592011C5-66C3-49A0-AC7E-58742FA11916}" type="presOf" srcId="{30AB7BB0-E023-4223-AE16-55AABAD1BE4E}" destId="{12B24EFA-C18B-4614-ACDF-4D2E186DBF94}" srcOrd="0" destOrd="0" presId="urn:microsoft.com/office/officeart/2005/8/layout/cycle2"/>
    <dgm:cxn modelId="{26CBEA3B-3642-46BA-A676-3BC68B97DB1B}" type="presParOf" srcId="{52A32ED4-F27A-41E2-88F1-267F59419F67}" destId="{ACBCBE69-F7E4-49CA-940D-311E39F06C12}" srcOrd="0" destOrd="0" presId="urn:microsoft.com/office/officeart/2005/8/layout/cycle2"/>
    <dgm:cxn modelId="{7E48D207-D809-4B24-867C-D308FABEC26C}" type="presParOf" srcId="{52A32ED4-F27A-41E2-88F1-267F59419F67}" destId="{0D9E292C-469C-4FD5-B542-1E87218C2C0A}" srcOrd="1" destOrd="0" presId="urn:microsoft.com/office/officeart/2005/8/layout/cycle2"/>
    <dgm:cxn modelId="{A1EAFF22-B7EC-47A2-A7DB-F4CBC95F93EC}" type="presParOf" srcId="{0D9E292C-469C-4FD5-B542-1E87218C2C0A}" destId="{F07EFBF7-3CFF-46CD-B26A-A48D9733F430}" srcOrd="0" destOrd="0" presId="urn:microsoft.com/office/officeart/2005/8/layout/cycle2"/>
    <dgm:cxn modelId="{54217D01-9AC9-4D7F-8008-F9470531A704}" type="presParOf" srcId="{52A32ED4-F27A-41E2-88F1-267F59419F67}" destId="{8DFF0400-AD56-4D73-BE67-4CDB30ACC201}" srcOrd="2" destOrd="0" presId="urn:microsoft.com/office/officeart/2005/8/layout/cycle2"/>
    <dgm:cxn modelId="{BB8DC34F-2023-4DAB-99BA-22C84E37B903}" type="presParOf" srcId="{52A32ED4-F27A-41E2-88F1-267F59419F67}" destId="{12B24EFA-C18B-4614-ACDF-4D2E186DBF94}" srcOrd="3" destOrd="0" presId="urn:microsoft.com/office/officeart/2005/8/layout/cycle2"/>
    <dgm:cxn modelId="{D653688F-8963-495E-B81C-27FF8BD4B665}" type="presParOf" srcId="{12B24EFA-C18B-4614-ACDF-4D2E186DBF94}" destId="{381CDAE1-51CD-4E69-9D7E-6DAFDF8F1466}" srcOrd="0" destOrd="0" presId="urn:microsoft.com/office/officeart/2005/8/layout/cycle2"/>
    <dgm:cxn modelId="{808AAD15-B629-42DE-9D2A-A259CD6D7D15}" type="presParOf" srcId="{52A32ED4-F27A-41E2-88F1-267F59419F67}" destId="{20867513-BA87-4988-BC0E-B280A53EDDB1}" srcOrd="4" destOrd="0" presId="urn:microsoft.com/office/officeart/2005/8/layout/cycle2"/>
    <dgm:cxn modelId="{92ECA226-C112-4CC6-8A22-D8323B5B7C0D}" type="presParOf" srcId="{52A32ED4-F27A-41E2-88F1-267F59419F67}" destId="{3D79118A-67A9-4CD3-BC7F-292042A8BBE4}" srcOrd="5" destOrd="0" presId="urn:microsoft.com/office/officeart/2005/8/layout/cycle2"/>
    <dgm:cxn modelId="{82E1F60A-F7EE-4BF9-8F15-B5DAB6A47089}" type="presParOf" srcId="{3D79118A-67A9-4CD3-BC7F-292042A8BBE4}" destId="{C39BB8AB-6E9F-4E21-B794-E7124578C394}" srcOrd="0" destOrd="0" presId="urn:microsoft.com/office/officeart/2005/8/layout/cycle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CBE69-F7E4-49CA-940D-311E39F06C12}">
      <dsp:nvSpPr>
        <dsp:cNvPr id="0" name=""/>
        <dsp:cNvSpPr/>
      </dsp:nvSpPr>
      <dsp:spPr>
        <a:xfrm>
          <a:off x="2051985" y="306"/>
          <a:ext cx="2440796" cy="1424750"/>
        </a:xfrm>
        <a:prstGeom prst="ellipse">
          <a:avLst/>
        </a:prstGeom>
        <a:solidFill>
          <a:srgbClr val="FF99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err="1" smtClean="0">
              <a:effectLst>
                <a:outerShdw blurRad="38100" dist="38100" dir="2700000" algn="tl">
                  <a:srgbClr val="000000">
                    <a:alpha val="43137"/>
                  </a:srgbClr>
                </a:outerShdw>
              </a:effectLst>
              <a:latin typeface="Arial" pitchFamily="34" charset="0"/>
              <a:cs typeface="Arial" pitchFamily="34" charset="0"/>
            </a:rPr>
            <a:t>Análise</a:t>
          </a:r>
          <a:r>
            <a:rPr lang="en-US" sz="1800" b="1" kern="1200" dirty="0" smtClean="0">
              <a:effectLst>
                <a:outerShdw blurRad="38100" dist="38100" dir="2700000" algn="tl">
                  <a:srgbClr val="000000">
                    <a:alpha val="43137"/>
                  </a:srgbClr>
                </a:outerShdw>
              </a:effectLst>
              <a:latin typeface="Arial" pitchFamily="34" charset="0"/>
              <a:cs typeface="Arial" pitchFamily="34" charset="0"/>
            </a:rPr>
            <a:t>, </a:t>
          </a:r>
          <a:r>
            <a:rPr lang="en-US" sz="1800" b="1" kern="1200" dirty="0" err="1" smtClean="0">
              <a:effectLst>
                <a:outerShdw blurRad="38100" dist="38100" dir="2700000" algn="tl">
                  <a:srgbClr val="000000">
                    <a:alpha val="43137"/>
                  </a:srgbClr>
                </a:outerShdw>
              </a:effectLst>
              <a:latin typeface="Arial" pitchFamily="34" charset="0"/>
              <a:cs typeface="Arial" pitchFamily="34" charset="0"/>
            </a:rPr>
            <a:t>Medidas</a:t>
          </a:r>
          <a:r>
            <a:rPr lang="en-US" sz="1800" b="1" kern="1200" dirty="0" smtClean="0">
              <a:effectLst>
                <a:outerShdw blurRad="38100" dist="38100" dir="2700000" algn="tl">
                  <a:srgbClr val="000000">
                    <a:alpha val="43137"/>
                  </a:srgbClr>
                </a:outerShdw>
              </a:effectLst>
              <a:latin typeface="Arial" pitchFamily="34" charset="0"/>
              <a:cs typeface="Arial" pitchFamily="34" charset="0"/>
            </a:rPr>
            <a:t> </a:t>
          </a:r>
          <a:r>
            <a:rPr lang="en-US" sz="1800" b="1" kern="1200" dirty="0" err="1" smtClean="0">
              <a:effectLst>
                <a:outerShdw blurRad="38100" dist="38100" dir="2700000" algn="tl">
                  <a:srgbClr val="000000">
                    <a:alpha val="43137"/>
                  </a:srgbClr>
                </a:outerShdw>
              </a:effectLst>
              <a:latin typeface="Arial" pitchFamily="34" charset="0"/>
              <a:cs typeface="Arial" pitchFamily="34" charset="0"/>
            </a:rPr>
            <a:t>Operacionais</a:t>
          </a:r>
          <a:r>
            <a:rPr lang="en-US" sz="1800" b="1" kern="1200" dirty="0" smtClean="0">
              <a:effectLst>
                <a:outerShdw blurRad="38100" dist="38100" dir="2700000" algn="tl">
                  <a:srgbClr val="000000">
                    <a:alpha val="43137"/>
                  </a:srgbClr>
                </a:outerShdw>
              </a:effectLst>
              <a:latin typeface="Arial" pitchFamily="34" charset="0"/>
              <a:cs typeface="Arial" pitchFamily="34" charset="0"/>
            </a:rPr>
            <a:t>, </a:t>
          </a:r>
          <a:r>
            <a:rPr lang="pt-PT" sz="1800" kern="1200" dirty="0" smtClean="0"/>
            <a:t>Engenharia antecipatória</a:t>
          </a:r>
          <a:endParaRPr lang="en-US" sz="1800" b="1" kern="1200" dirty="0">
            <a:effectLst>
              <a:outerShdw blurRad="38100" dist="38100" dir="2700000" algn="tl">
                <a:srgbClr val="000000">
                  <a:alpha val="43137"/>
                </a:srgbClr>
              </a:outerShdw>
            </a:effectLst>
            <a:latin typeface="Arial" pitchFamily="34" charset="0"/>
            <a:cs typeface="Arial" pitchFamily="34" charset="0"/>
          </a:endParaRPr>
        </a:p>
      </dsp:txBody>
      <dsp:txXfrm>
        <a:off x="2409431" y="208956"/>
        <a:ext cx="1725904" cy="1007450"/>
      </dsp:txXfrm>
    </dsp:sp>
    <dsp:sp modelId="{0D9E292C-469C-4FD5-B542-1E87218C2C0A}">
      <dsp:nvSpPr>
        <dsp:cNvPr id="0" name=""/>
        <dsp:cNvSpPr/>
      </dsp:nvSpPr>
      <dsp:spPr>
        <a:xfrm rot="2739005">
          <a:off x="3923112" y="1305925"/>
          <a:ext cx="328471" cy="480853"/>
        </a:xfrm>
        <a:prstGeom prst="rightArrow">
          <a:avLst>
            <a:gd name="adj1" fmla="val 60000"/>
            <a:gd name="adj2" fmla="val 50000"/>
          </a:avLst>
        </a:prstGeom>
        <a:gradFill flip="none" rotWithShape="1">
          <a:gsLst>
            <a:gs pos="0">
              <a:srgbClr val="FFF200"/>
            </a:gs>
            <a:gs pos="0">
              <a:srgbClr val="666633"/>
            </a:gs>
            <a:gs pos="45000">
              <a:srgbClr val="FF7A00"/>
            </a:gs>
            <a:gs pos="70000">
              <a:srgbClr val="FF0300"/>
            </a:gs>
            <a:gs pos="100000">
              <a:srgbClr val="4D0808"/>
            </a:gs>
          </a:gsLst>
          <a:path path="shape">
            <a:fillToRect l="50000" t="50000" r="50000" b="50000"/>
          </a:path>
          <a:tileRect/>
        </a:gra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b="1" kern="1200">
            <a:latin typeface="Arial" pitchFamily="34" charset="0"/>
            <a:cs typeface="Arial" pitchFamily="34" charset="0"/>
          </a:endParaRPr>
        </a:p>
      </dsp:txBody>
      <dsp:txXfrm>
        <a:off x="3937941" y="1366863"/>
        <a:ext cx="229930" cy="288511"/>
      </dsp:txXfrm>
    </dsp:sp>
    <dsp:sp modelId="{8DFF0400-AD56-4D73-BE67-4CDB30ACC201}">
      <dsp:nvSpPr>
        <dsp:cNvPr id="0" name=""/>
        <dsp:cNvSpPr/>
      </dsp:nvSpPr>
      <dsp:spPr>
        <a:xfrm>
          <a:off x="3725742" y="1676402"/>
          <a:ext cx="2370257" cy="1424750"/>
        </a:xfrm>
        <a:prstGeom prst="ellipse">
          <a:avLst/>
        </a:prstGeom>
        <a:solidFill>
          <a:srgbClr val="55542A"/>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err="1" smtClean="0">
              <a:latin typeface="Arial" pitchFamily="34" charset="0"/>
              <a:cs typeface="Arial" pitchFamily="34" charset="0"/>
            </a:rPr>
            <a:t>Políticas</a:t>
          </a:r>
          <a:r>
            <a:rPr lang="en-US" sz="1600" b="1" kern="1200" dirty="0" smtClean="0">
              <a:latin typeface="Arial" pitchFamily="34" charset="0"/>
              <a:cs typeface="Arial" pitchFamily="34" charset="0"/>
            </a:rPr>
            <a:t>, </a:t>
          </a:r>
          <a:r>
            <a:rPr lang="en-US" sz="1600" b="1" kern="1200" dirty="0" err="1" smtClean="0">
              <a:latin typeface="Arial" pitchFamily="34" charset="0"/>
              <a:cs typeface="Arial" pitchFamily="34" charset="0"/>
            </a:rPr>
            <a:t>Medidas</a:t>
          </a:r>
          <a:r>
            <a:rPr lang="en-US" sz="1600" b="1" kern="1200" dirty="0" smtClean="0">
              <a:latin typeface="Arial" pitchFamily="34" charset="0"/>
              <a:cs typeface="Arial" pitchFamily="34" charset="0"/>
            </a:rPr>
            <a:t> </a:t>
          </a:r>
          <a:r>
            <a:rPr lang="en-US" sz="1600" b="1" kern="1200" dirty="0" err="1" smtClean="0">
              <a:latin typeface="Arial" pitchFamily="34" charset="0"/>
              <a:cs typeface="Arial" pitchFamily="34" charset="0"/>
            </a:rPr>
            <a:t>Estruturais</a:t>
          </a:r>
          <a:r>
            <a:rPr lang="en-US" sz="1600" b="1" kern="1200" dirty="0" smtClean="0">
              <a:latin typeface="Arial" pitchFamily="34" charset="0"/>
              <a:cs typeface="Arial" pitchFamily="34" charset="0"/>
            </a:rPr>
            <a:t> </a:t>
          </a:r>
          <a:r>
            <a:rPr lang="en-US" sz="1600" b="1" kern="1200" dirty="0" err="1" smtClean="0">
              <a:latin typeface="Arial" pitchFamily="34" charset="0"/>
              <a:cs typeface="Arial" pitchFamily="34" charset="0"/>
            </a:rPr>
            <a:t>e</a:t>
          </a:r>
          <a:r>
            <a:rPr lang="en-US" sz="1600" b="1" kern="1200" dirty="0" smtClean="0">
              <a:latin typeface="Arial" pitchFamily="34" charset="0"/>
              <a:cs typeface="Arial" pitchFamily="34" charset="0"/>
            </a:rPr>
            <a:t> </a:t>
          </a:r>
          <a:r>
            <a:rPr lang="en-US" sz="1600" b="1" kern="1200" dirty="0" err="1" smtClean="0">
              <a:latin typeface="Arial" pitchFamily="34" charset="0"/>
              <a:cs typeface="Arial" pitchFamily="34" charset="0"/>
            </a:rPr>
            <a:t>Adaptação</a:t>
          </a:r>
          <a:r>
            <a:rPr lang="en-US" sz="1600" b="1" kern="1200" dirty="0" smtClean="0">
              <a:latin typeface="Arial" pitchFamily="34" charset="0"/>
              <a:cs typeface="Arial" pitchFamily="34" charset="0"/>
            </a:rPr>
            <a:t> </a:t>
          </a:r>
          <a:r>
            <a:rPr lang="en-US" sz="1600" b="1" kern="1200" dirty="0" err="1" smtClean="0">
              <a:latin typeface="Arial" pitchFamily="34" charset="0"/>
              <a:cs typeface="Arial" pitchFamily="34" charset="0"/>
            </a:rPr>
            <a:t>após-evento</a:t>
          </a:r>
          <a:endParaRPr lang="en-US" sz="1600" b="1" kern="1200" dirty="0">
            <a:latin typeface="Arial" pitchFamily="34" charset="0"/>
            <a:cs typeface="Arial" pitchFamily="34" charset="0"/>
          </a:endParaRPr>
        </a:p>
      </dsp:txBody>
      <dsp:txXfrm>
        <a:off x="4072858" y="1885052"/>
        <a:ext cx="1676025" cy="1007450"/>
      </dsp:txXfrm>
    </dsp:sp>
    <dsp:sp modelId="{12B24EFA-C18B-4614-ACDF-4D2E186DBF94}">
      <dsp:nvSpPr>
        <dsp:cNvPr id="0" name=""/>
        <dsp:cNvSpPr/>
      </dsp:nvSpPr>
      <dsp:spPr>
        <a:xfrm rot="10800006">
          <a:off x="3322867" y="2148348"/>
          <a:ext cx="284698" cy="480853"/>
        </a:xfrm>
        <a:prstGeom prst="rightArrow">
          <a:avLst>
            <a:gd name="adj1" fmla="val 60000"/>
            <a:gd name="adj2" fmla="val 50000"/>
          </a:avLst>
        </a:prstGeom>
        <a:gradFill flip="none" rotWithShape="1">
          <a:gsLst>
            <a:gs pos="0">
              <a:srgbClr val="666633"/>
            </a:gs>
            <a:gs pos="45000">
              <a:srgbClr val="FF7A00"/>
            </a:gs>
            <a:gs pos="70000">
              <a:srgbClr val="FF0300"/>
            </a:gs>
            <a:gs pos="100000">
              <a:srgbClr val="4D0808"/>
            </a:gs>
          </a:gsLst>
          <a:path path="shape">
            <a:fillToRect l="50000" t="50000" r="50000" b="50000"/>
          </a:path>
          <a:tileRect/>
        </a:gra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b="1" kern="1200">
            <a:latin typeface="Arial" pitchFamily="34" charset="0"/>
            <a:cs typeface="Arial" pitchFamily="34" charset="0"/>
          </a:endParaRPr>
        </a:p>
      </dsp:txBody>
      <dsp:txXfrm rot="10800000">
        <a:off x="3408276" y="2244519"/>
        <a:ext cx="199289" cy="288511"/>
      </dsp:txXfrm>
    </dsp:sp>
    <dsp:sp modelId="{20867513-BA87-4988-BC0E-B280A53EDDB1}">
      <dsp:nvSpPr>
        <dsp:cNvPr id="0" name=""/>
        <dsp:cNvSpPr/>
      </dsp:nvSpPr>
      <dsp:spPr>
        <a:xfrm>
          <a:off x="682781" y="1676397"/>
          <a:ext cx="2505793" cy="1424750"/>
        </a:xfrm>
        <a:prstGeom prst="ellipse">
          <a:avLst/>
        </a:prstGeom>
        <a:solidFill>
          <a:srgbClr val="A52A03"/>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err="1" smtClean="0">
              <a:effectLst>
                <a:outerShdw blurRad="38100" dist="38100" dir="2700000" algn="tl">
                  <a:srgbClr val="000000">
                    <a:alpha val="43137"/>
                  </a:srgbClr>
                </a:outerShdw>
              </a:effectLst>
              <a:latin typeface="Arial" pitchFamily="34" charset="0"/>
              <a:cs typeface="Arial" pitchFamily="34" charset="0"/>
            </a:rPr>
            <a:t>Preparação</a:t>
          </a:r>
          <a:r>
            <a:rPr lang="en-US" sz="1800" b="1" kern="1200" dirty="0" smtClean="0">
              <a:effectLst>
                <a:outerShdw blurRad="38100" dist="38100" dir="2700000" algn="tl">
                  <a:srgbClr val="000000">
                    <a:alpha val="43137"/>
                  </a:srgbClr>
                </a:outerShdw>
              </a:effectLst>
              <a:latin typeface="Arial" pitchFamily="34" charset="0"/>
              <a:cs typeface="Arial" pitchFamily="34" charset="0"/>
            </a:rPr>
            <a:t>, </a:t>
          </a:r>
          <a:r>
            <a:rPr lang="en-US" sz="1800" b="1" kern="1200" dirty="0" err="1" smtClean="0">
              <a:effectLst>
                <a:outerShdw blurRad="38100" dist="38100" dir="2700000" algn="tl">
                  <a:srgbClr val="000000">
                    <a:alpha val="43137"/>
                  </a:srgbClr>
                </a:outerShdw>
              </a:effectLst>
              <a:latin typeface="Arial" pitchFamily="34" charset="0"/>
              <a:cs typeface="Arial" pitchFamily="34" charset="0"/>
            </a:rPr>
            <a:t>Resposta</a:t>
          </a:r>
          <a:r>
            <a:rPr lang="en-US" sz="1800" b="1" kern="1200" dirty="0" smtClean="0">
              <a:effectLst>
                <a:outerShdw blurRad="38100" dist="38100" dir="2700000" algn="tl">
                  <a:srgbClr val="000000">
                    <a:alpha val="43137"/>
                  </a:srgbClr>
                </a:outerShdw>
              </a:effectLst>
              <a:latin typeface="Arial" pitchFamily="34" charset="0"/>
              <a:cs typeface="Arial" pitchFamily="34" charset="0"/>
            </a:rPr>
            <a:t>, </a:t>
          </a:r>
          <a:r>
            <a:rPr lang="en-US" sz="1800" b="1" kern="1200" dirty="0" err="1" smtClean="0">
              <a:effectLst>
                <a:outerShdw blurRad="38100" dist="38100" dir="2700000" algn="tl">
                  <a:srgbClr val="000000">
                    <a:alpha val="43137"/>
                  </a:srgbClr>
                </a:outerShdw>
              </a:effectLst>
              <a:latin typeface="Arial" pitchFamily="34" charset="0"/>
              <a:cs typeface="Arial" pitchFamily="34" charset="0"/>
            </a:rPr>
            <a:t>Recuperação</a:t>
          </a:r>
          <a:endParaRPr lang="en-US" sz="1800" b="1" kern="1200" dirty="0">
            <a:effectLst>
              <a:outerShdw blurRad="38100" dist="38100" dir="2700000" algn="tl">
                <a:srgbClr val="000000">
                  <a:alpha val="43137"/>
                </a:srgbClr>
              </a:outerShdw>
            </a:effectLst>
            <a:latin typeface="Arial" pitchFamily="34" charset="0"/>
            <a:cs typeface="Arial" pitchFamily="34" charset="0"/>
          </a:endParaRPr>
        </a:p>
      </dsp:txBody>
      <dsp:txXfrm>
        <a:off x="1049746" y="1885047"/>
        <a:ext cx="1771863" cy="1007450"/>
      </dsp:txXfrm>
    </dsp:sp>
    <dsp:sp modelId="{3D79118A-67A9-4CD3-BC7F-292042A8BBE4}">
      <dsp:nvSpPr>
        <dsp:cNvPr id="0" name=""/>
        <dsp:cNvSpPr/>
      </dsp:nvSpPr>
      <dsp:spPr>
        <a:xfrm rot="18514370">
          <a:off x="2471346" y="1314539"/>
          <a:ext cx="258607" cy="480853"/>
        </a:xfrm>
        <a:prstGeom prst="rightArrow">
          <a:avLst>
            <a:gd name="adj1" fmla="val 60000"/>
            <a:gd name="adj2" fmla="val 50000"/>
          </a:avLst>
        </a:prstGeom>
        <a:gradFill flip="none" rotWithShape="1">
          <a:gsLst>
            <a:gs pos="0">
              <a:srgbClr val="FF9900"/>
            </a:gs>
            <a:gs pos="45000">
              <a:srgbClr val="FF7A00"/>
            </a:gs>
            <a:gs pos="70000">
              <a:srgbClr val="FF0300"/>
            </a:gs>
            <a:gs pos="100000">
              <a:srgbClr val="4D0808"/>
            </a:gs>
          </a:gsLst>
          <a:path path="shape">
            <a:fillToRect l="50000" t="50000" r="50000" b="50000"/>
          </a:path>
          <a:tileRect/>
        </a:gra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kern="1200"/>
        </a:p>
      </dsp:txBody>
      <dsp:txXfrm>
        <a:off x="2485950" y="1441037"/>
        <a:ext cx="181025" cy="28851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12E0A0-4C29-4EC3-A193-314E0963E830}" type="datetimeFigureOut">
              <a:rPr lang="en-US" smtClean="0"/>
              <a:pPr/>
              <a:t>5/23/2013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15521F-F9AA-4B14-AF03-72B924D0E2C1}" type="slidenum">
              <a:rPr lang="en-US" smtClean="0"/>
              <a:pPr/>
              <a:t>‹#›</a:t>
            </a:fld>
            <a:endParaRPr lang="en-US"/>
          </a:p>
        </p:txBody>
      </p:sp>
    </p:spTree>
    <p:extLst>
      <p:ext uri="{BB962C8B-B14F-4D97-AF65-F5344CB8AC3E}">
        <p14:creationId xmlns:p14="http://schemas.microsoft.com/office/powerpoint/2010/main" val="3860623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9404">
              <a:defRPr/>
            </a:pPr>
            <a:r>
              <a:rPr lang="pt-PT" dirty="0" smtClean="0"/>
              <a:t>Esta apresentação é baseada na minha experiência de trabalho com o </a:t>
            </a:r>
            <a:r>
              <a:rPr lang="pt-PT" dirty="0" err="1" smtClean="0"/>
              <a:t>Army</a:t>
            </a:r>
            <a:r>
              <a:rPr lang="pt-PT" dirty="0" smtClean="0"/>
              <a:t> </a:t>
            </a:r>
            <a:r>
              <a:rPr lang="pt-PT" dirty="0" err="1" smtClean="0"/>
              <a:t>Corps</a:t>
            </a:r>
            <a:r>
              <a:rPr lang="pt-PT" dirty="0" smtClean="0"/>
              <a:t> </a:t>
            </a:r>
            <a:r>
              <a:rPr lang="pt-PT" dirty="0" err="1" smtClean="0"/>
              <a:t>of</a:t>
            </a:r>
            <a:r>
              <a:rPr lang="pt-PT" dirty="0" smtClean="0"/>
              <a:t> </a:t>
            </a:r>
            <a:r>
              <a:rPr lang="pt-PT" dirty="0" err="1" smtClean="0"/>
              <a:t>Engineers</a:t>
            </a:r>
            <a:r>
              <a:rPr lang="pt-PT" dirty="0" smtClean="0"/>
              <a:t> dos EUA (USACE) em</a:t>
            </a:r>
            <a:r>
              <a:rPr lang="pt-PT" baseline="0" dirty="0" smtClean="0"/>
              <a:t> como</a:t>
            </a:r>
            <a:r>
              <a:rPr lang="pt-PT" dirty="0" smtClean="0"/>
              <a:t> incorporar novas informações e mudança em nossas missões e operações.</a:t>
            </a:r>
            <a:br>
              <a:rPr lang="pt-PT" dirty="0" smtClean="0"/>
            </a:br>
            <a:r>
              <a:rPr lang="pt-PT" dirty="0" smtClean="0"/>
              <a:t/>
            </a:r>
            <a:br>
              <a:rPr lang="pt-PT" dirty="0" smtClean="0"/>
            </a:br>
            <a:r>
              <a:rPr lang="pt-PT" dirty="0" smtClean="0"/>
              <a:t>O USACE tem cerca de 34 mil pessoas que apoiam missões militares e civis. Vou falar sobre o programa de obras civis, que tem cerca de 24 mil funcionários e um orçamento operacional de cerca de US $ 5 bilhões, que podem ser complementados para apoiar a resposta de emergência e operações de recuperação, tais como aqueles que foram associados com a grande enchente e inundação do </a:t>
            </a:r>
            <a:r>
              <a:rPr lang="pt-PT" dirty="0" err="1" smtClean="0"/>
              <a:t>meio-Oeste</a:t>
            </a:r>
            <a:r>
              <a:rPr lang="pt-PT" dirty="0" smtClean="0"/>
              <a:t> americano de 2011 e </a:t>
            </a:r>
            <a:r>
              <a:rPr lang="pt-PT" dirty="0" err="1" smtClean="0"/>
              <a:t>atualmente</a:t>
            </a:r>
            <a:r>
              <a:rPr lang="pt-PT" dirty="0" smtClean="0"/>
              <a:t>, furacão </a:t>
            </a:r>
            <a:r>
              <a:rPr lang="pt-PT" dirty="0" err="1" smtClean="0"/>
              <a:t>Sandy</a:t>
            </a:r>
            <a:r>
              <a:rPr lang="pt-PT" dirty="0" smtClean="0"/>
              <a:t>.</a:t>
            </a:r>
            <a:br>
              <a:rPr lang="pt-PT" dirty="0" smtClean="0"/>
            </a:br>
            <a:r>
              <a:rPr lang="pt-PT" dirty="0" smtClean="0"/>
              <a:t/>
            </a:r>
            <a:br>
              <a:rPr lang="pt-PT" dirty="0" smtClean="0"/>
            </a:br>
            <a:r>
              <a:rPr lang="pt-PT" dirty="0" smtClean="0"/>
              <a:t>Nosso Civil Works missões de apoio à navegação, inundação e tempestade costeira redução de riscos, restauração de ecossistemas, energia </a:t>
            </a:r>
            <a:r>
              <a:rPr lang="pt-PT" dirty="0" err="1" smtClean="0"/>
              <a:t>hidrelétrica</a:t>
            </a:r>
            <a:r>
              <a:rPr lang="pt-PT" dirty="0" smtClean="0"/>
              <a:t>, recreação, regulamentar, abastecimento de água e gestão de emergência.</a:t>
            </a:r>
            <a:endParaRPr lang="en-US" dirty="0"/>
          </a:p>
        </p:txBody>
      </p:sp>
      <p:sp>
        <p:nvSpPr>
          <p:cNvPr id="4" name="Slide Number Placeholder 3"/>
          <p:cNvSpPr>
            <a:spLocks noGrp="1"/>
          </p:cNvSpPr>
          <p:nvPr>
            <p:ph type="sldNum" sz="quarter" idx="10"/>
          </p:nvPr>
        </p:nvSpPr>
        <p:spPr/>
        <p:txBody>
          <a:bodyPr/>
          <a:lstStyle/>
          <a:p>
            <a:fld id="{035E26A7-DCAF-49FC-B97B-551F47F62088}"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defRPr/>
            </a:pPr>
            <a:r>
              <a:rPr lang="en-US" dirty="0" smtClean="0"/>
              <a:t>The USACE has undergone a paradigm shift from viewing the world primarily as one in which processes tended toward an equilibrium case, which would allow us to be prepared for the future if we could just describe it adequately, to one in which we now recognize that the world is dynamic and changing.</a:t>
            </a:r>
          </a:p>
          <a:p>
            <a:pPr>
              <a:defRPr/>
            </a:pPr>
            <a:endParaRPr lang="en-US" dirty="0" smtClean="0"/>
          </a:p>
          <a:p>
            <a:pPr>
              <a:defRPr/>
            </a:pPr>
            <a:r>
              <a:rPr lang="en-US" dirty="0" smtClean="0"/>
              <a:t>Our impetus to recognize this paradigm came from internal and external reviews following </a:t>
            </a:r>
            <a:r>
              <a:rPr lang="en-US" dirty="0" err="1" smtClean="0"/>
              <a:t>Furacão</a:t>
            </a:r>
            <a:r>
              <a:rPr lang="en-US" dirty="0" smtClean="0"/>
              <a:t> Katrina, and from the </a:t>
            </a:r>
            <a:r>
              <a:rPr lang="en-US" dirty="0" err="1" smtClean="0"/>
              <a:t>Mudanças</a:t>
            </a:r>
            <a:r>
              <a:rPr lang="en-US" dirty="0" smtClean="0"/>
              <a:t> </a:t>
            </a:r>
            <a:r>
              <a:rPr lang="en-US" dirty="0" err="1" smtClean="0"/>
              <a:t>Climáticas</a:t>
            </a:r>
            <a:r>
              <a:rPr lang="en-US" dirty="0" smtClean="0"/>
              <a:t> literature. One important paper by </a:t>
            </a:r>
            <a:r>
              <a:rPr lang="en-US" dirty="0" err="1" smtClean="0"/>
              <a:t>Milly</a:t>
            </a:r>
            <a:r>
              <a:rPr lang="en-US" dirty="0" smtClean="0"/>
              <a:t> et al is shown here: “ </a:t>
            </a:r>
            <a:r>
              <a:rPr lang="en-US" dirty="0" err="1" smtClean="0"/>
              <a:t>Estacionariedadeis</a:t>
            </a:r>
            <a:r>
              <a:rPr lang="en-US" dirty="0" smtClean="0"/>
              <a:t> Dead: Whither Water Management?”  This paper asks, was stationary ever alive? </a:t>
            </a:r>
          </a:p>
          <a:p>
            <a:pPr>
              <a:defRPr/>
            </a:pPr>
            <a:endParaRPr lang="en-US" dirty="0" smtClean="0"/>
          </a:p>
          <a:p>
            <a:pPr marL="0" lvl="1">
              <a:defRPr/>
            </a:pPr>
            <a:r>
              <a:rPr lang="en-US" dirty="0" smtClean="0"/>
              <a:t>These the internal and external reviews of </a:t>
            </a:r>
            <a:r>
              <a:rPr lang="en-US" dirty="0" err="1" smtClean="0"/>
              <a:t>Furacão</a:t>
            </a:r>
            <a:r>
              <a:rPr lang="en-US" dirty="0" smtClean="0"/>
              <a:t> Katrina were a clear indication to us that we need to incorporate foreseen and surprise changes into our projects and programs. The IPET-HPDC Lessons Learned Implementation Team began working in 2006 to develop guidelines and recommend policy and program changes along with supporting technologies, to address dynamic processes, temporal and spatial changes, and their impacts to USACE projects on watershed, regional or system scale  (e.g., subsidence, </a:t>
            </a:r>
            <a:r>
              <a:rPr lang="en-US" dirty="0" err="1" smtClean="0"/>
              <a:t>Mudanças</a:t>
            </a:r>
            <a:r>
              <a:rPr lang="en-US" dirty="0" smtClean="0"/>
              <a:t> </a:t>
            </a:r>
            <a:r>
              <a:rPr lang="en-US" dirty="0" err="1" smtClean="0"/>
              <a:t>Climáticas</a:t>
            </a:r>
            <a:r>
              <a:rPr lang="en-US" dirty="0" smtClean="0"/>
              <a:t> and variability, sea level change).</a:t>
            </a:r>
          </a:p>
          <a:p>
            <a:pPr marL="0" lvl="1">
              <a:defRPr/>
            </a:pPr>
            <a:endParaRPr lang="en-US" dirty="0" smtClean="0"/>
          </a:p>
          <a:p>
            <a:pPr marL="0" lvl="1">
              <a:defRPr/>
            </a:pPr>
            <a:r>
              <a:rPr lang="en-US" dirty="0" smtClean="0"/>
              <a:t>Reviews were provided by the Interagency Performance Evaluation Team (IPET, see https://ipet.wes.army.mil/), the </a:t>
            </a:r>
            <a:r>
              <a:rPr lang="en-US" dirty="0" err="1" smtClean="0"/>
              <a:t>Furacão</a:t>
            </a:r>
            <a:r>
              <a:rPr lang="en-US" dirty="0" smtClean="0"/>
              <a:t> Protection Decision Chronology (HPDC, see http://www.iwr.usace.army.mil/docs/hpdc/hpdc.cfm), the American Society of Civil Engineers (ASCE, see http://www.asce.org/uploadedFiles/Publications/ASCE_News/2009/04_April/ERPreport.pdf) and the National Academies (see </a:t>
            </a:r>
            <a:r>
              <a:rPr lang="en-US" dirty="0" err="1" smtClean="0"/>
              <a:t>http://www.nae.edu/Publications/Bridge/EngineeringfortheThreatofNaturalDisasters/LessonsfromFuracãoKatrina.aspx</a:t>
            </a:r>
            <a:r>
              <a:rPr lang="en-US" dirty="0" smtClean="0"/>
              <a:t>), among others. </a:t>
            </a:r>
          </a:p>
          <a:p>
            <a:pPr>
              <a:defRPr/>
            </a:pPr>
            <a:endParaRPr lang="en-US" dirty="0" smtClean="0"/>
          </a:p>
          <a:p>
            <a:pPr>
              <a:defRPr/>
            </a:pPr>
            <a:endParaRPr lang="en-US" dirty="0" smtClean="0"/>
          </a:p>
        </p:txBody>
      </p:sp>
      <p:sp>
        <p:nvSpPr>
          <p:cNvPr id="4" name="Slide Number Placeholder 3"/>
          <p:cNvSpPr>
            <a:spLocks noGrp="1"/>
          </p:cNvSpPr>
          <p:nvPr>
            <p:ph type="sldNum" sz="quarter" idx="5"/>
          </p:nvPr>
        </p:nvSpPr>
        <p:spPr/>
        <p:txBody>
          <a:bodyPr/>
          <a:lstStyle/>
          <a:p>
            <a:pPr>
              <a:defRPr/>
            </a:pPr>
            <a:fld id="{0D409611-CECF-46E4-AC00-E55AF639B104}"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This changing paradigm brings with it the need to assess the future in different ways, particularly in the area of water resources management. </a:t>
            </a:r>
          </a:p>
          <a:p>
            <a:endParaRPr lang="en-US" smtClean="0"/>
          </a:p>
          <a:p>
            <a:r>
              <a:rPr lang="en-US" smtClean="0"/>
              <a:t>There are numerous ways to develop and describe future conditions. </a:t>
            </a:r>
          </a:p>
        </p:txBody>
      </p:sp>
      <p:sp>
        <p:nvSpPr>
          <p:cNvPr id="4" name="Slide Number Placeholder 3"/>
          <p:cNvSpPr>
            <a:spLocks noGrp="1"/>
          </p:cNvSpPr>
          <p:nvPr>
            <p:ph type="sldNum" sz="quarter" idx="5"/>
          </p:nvPr>
        </p:nvSpPr>
        <p:spPr/>
        <p:txBody>
          <a:bodyPr/>
          <a:lstStyle/>
          <a:p>
            <a:pPr>
              <a:defRPr/>
            </a:pPr>
            <a:fld id="{274559C5-5D18-4491-BFD5-E7E445FF6FA0}"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p:txBody>
          <a:bodyPr wrap="square" numCol="1" anchor="t" anchorCtr="0" compatLnSpc="1">
            <a:prstTxWarp prst="textNoShape">
              <a:avLst/>
            </a:prstTxWarp>
            <a:normAutofit fontScale="77500" lnSpcReduction="20000"/>
          </a:bodyPr>
          <a:lstStyle/>
          <a:p>
            <a:pPr>
              <a:defRPr/>
            </a:pPr>
            <a:r>
              <a:rPr lang="en-US" dirty="0" smtClean="0"/>
              <a:t>There is a whole universe of futures – our challenge is to select one or more methods that are appropriate for the decisions to be made, based on the potential consequences, the potential for long-term unintended consequences, and of course, our other decision-making processes.</a:t>
            </a:r>
          </a:p>
          <a:p>
            <a:pPr>
              <a:defRPr/>
            </a:pPr>
            <a:endParaRPr lang="en-US" dirty="0" smtClean="0"/>
          </a:p>
          <a:p>
            <a:pPr>
              <a:defRPr/>
            </a:pPr>
            <a:r>
              <a:rPr lang="en-US" dirty="0" smtClean="0"/>
              <a:t>As we conduct our evaluations and formulate management plans, we must be careful that we do not prematurely down-select to one future, in a way that reduces our ability to explore potential future conditions to manage risks. </a:t>
            </a:r>
          </a:p>
          <a:p>
            <a:pPr>
              <a:defRPr/>
            </a:pPr>
            <a:endParaRPr lang="en-US" dirty="0" smtClean="0"/>
          </a:p>
          <a:p>
            <a:pPr>
              <a:defRPr/>
            </a:pPr>
            <a:endParaRPr lang="en-US" dirty="0" smtClean="0"/>
          </a:p>
          <a:p>
            <a:pPr>
              <a:defRPr/>
            </a:pPr>
            <a:r>
              <a:rPr lang="en-US" dirty="0" smtClean="0"/>
              <a:t>Glossary (definitions from or based on Carter et al 2007 “General guidelines on the use of scenario data for climate impacts and adaptation assessment, version 2,June 2007:”</a:t>
            </a:r>
          </a:p>
          <a:p>
            <a:pPr>
              <a:defRPr/>
            </a:pPr>
            <a:endParaRPr lang="en-US" dirty="0" smtClean="0"/>
          </a:p>
          <a:p>
            <a:pPr>
              <a:defRPr/>
            </a:pPr>
            <a:r>
              <a:rPr lang="en-US" dirty="0" smtClean="0"/>
              <a:t>Scenario</a:t>
            </a:r>
          </a:p>
          <a:p>
            <a:pPr lvl="1">
              <a:defRPr/>
            </a:pPr>
            <a:r>
              <a:rPr lang="en-US" dirty="0" smtClean="0"/>
              <a:t>A scenario is a coherent, internally consistent and plausible description of a possible future state of the world (</a:t>
            </a:r>
            <a:r>
              <a:rPr lang="en-US" dirty="0" err="1" smtClean="0"/>
              <a:t>IPCC</a:t>
            </a:r>
            <a:r>
              <a:rPr lang="en-US" dirty="0" smtClean="0"/>
              <a:t>, 1994).</a:t>
            </a:r>
          </a:p>
          <a:p>
            <a:pPr lvl="1">
              <a:defRPr/>
            </a:pPr>
            <a:r>
              <a:rPr lang="en-US" dirty="0" smtClean="0"/>
              <a:t> It is not a forecast; rather, each scenario is one alternative image of  how the future can unfold. </a:t>
            </a:r>
          </a:p>
          <a:p>
            <a:pPr lvl="1">
              <a:defRPr/>
            </a:pPr>
            <a:r>
              <a:rPr lang="en-US" dirty="0" smtClean="0"/>
              <a:t>A projection may serve as the raw material for a scenario, but </a:t>
            </a:r>
            <a:r>
              <a:rPr lang="en-US" dirty="0" err="1" smtClean="0"/>
              <a:t>Cenários</a:t>
            </a:r>
            <a:r>
              <a:rPr lang="en-US" dirty="0" smtClean="0"/>
              <a:t> often require additional information (e.g., about baseline conditions). </a:t>
            </a:r>
          </a:p>
          <a:p>
            <a:pPr lvl="1">
              <a:defRPr/>
            </a:pPr>
            <a:r>
              <a:rPr lang="en-US" dirty="0" smtClean="0"/>
              <a:t>A set of </a:t>
            </a:r>
            <a:r>
              <a:rPr lang="en-US" dirty="0" err="1" smtClean="0"/>
              <a:t>Cenários</a:t>
            </a:r>
            <a:r>
              <a:rPr lang="en-US" dirty="0" smtClean="0"/>
              <a:t> is often adopted to reflect, as well as possible, the range of uncertainty in projections. Other terms that have been used as synonyms for scenario are "</a:t>
            </a:r>
            <a:r>
              <a:rPr lang="en-US" dirty="0" err="1" smtClean="0"/>
              <a:t>characterisation</a:t>
            </a:r>
            <a:r>
              <a:rPr lang="en-US" dirty="0" smtClean="0"/>
              <a:t>", "storyline" and "construction".</a:t>
            </a:r>
          </a:p>
          <a:p>
            <a:pPr>
              <a:defRPr/>
            </a:pPr>
            <a:endParaRPr lang="en-US" dirty="0" smtClean="0"/>
          </a:p>
          <a:p>
            <a:pPr>
              <a:defRPr/>
            </a:pPr>
            <a:r>
              <a:rPr lang="en-US" dirty="0" smtClean="0"/>
              <a:t>Projection. </a:t>
            </a:r>
          </a:p>
          <a:p>
            <a:pPr lvl="1">
              <a:defRPr/>
            </a:pPr>
            <a:r>
              <a:rPr lang="en-US" dirty="0" smtClean="0"/>
              <a:t>The term "projection" is used in two senses in the </a:t>
            </a:r>
            <a:r>
              <a:rPr lang="en-US" dirty="0" err="1" smtClean="0"/>
              <a:t>Mudanças</a:t>
            </a:r>
            <a:r>
              <a:rPr lang="en-US" dirty="0" smtClean="0"/>
              <a:t> </a:t>
            </a:r>
            <a:r>
              <a:rPr lang="en-US" dirty="0" err="1" smtClean="0"/>
              <a:t>Climáticas</a:t>
            </a:r>
            <a:r>
              <a:rPr lang="en-US" dirty="0" smtClean="0"/>
              <a:t> literature. </a:t>
            </a:r>
          </a:p>
          <a:p>
            <a:pPr lvl="2">
              <a:defRPr/>
            </a:pPr>
            <a:r>
              <a:rPr lang="en-US" dirty="0" smtClean="0"/>
              <a:t>In general usage, a projection can be regarded as any description of the future and the pathway leading to it.</a:t>
            </a:r>
          </a:p>
          <a:p>
            <a:pPr lvl="2">
              <a:defRPr/>
            </a:pPr>
            <a:r>
              <a:rPr lang="en-US" dirty="0" smtClean="0"/>
              <a:t>A more specific interpretation has been attached to the term "climate projection" by the </a:t>
            </a:r>
            <a:r>
              <a:rPr lang="en-US" dirty="0" err="1" smtClean="0"/>
              <a:t>IPCC</a:t>
            </a:r>
            <a:r>
              <a:rPr lang="en-US" dirty="0" smtClean="0"/>
              <a:t> when referring to model-derived estimates of future climate.</a:t>
            </a:r>
          </a:p>
          <a:p>
            <a:pPr>
              <a:defRPr/>
            </a:pPr>
            <a:r>
              <a:rPr lang="en-US" dirty="0" smtClean="0"/>
              <a:t>Forecast/Prediction. </a:t>
            </a:r>
          </a:p>
          <a:p>
            <a:pPr lvl="1">
              <a:defRPr/>
            </a:pPr>
            <a:r>
              <a:rPr lang="en-US" dirty="0" smtClean="0"/>
              <a:t>When a projection is designated "most likely" it becomes a forecast or prediction. </a:t>
            </a:r>
          </a:p>
          <a:p>
            <a:pPr lvl="1">
              <a:defRPr/>
            </a:pPr>
            <a:r>
              <a:rPr lang="en-US" dirty="0" smtClean="0"/>
              <a:t>A forecast is often obtained using physically-based models, possibly a set of these, outputs of which can enable some level of confidence to be attached to projections.</a:t>
            </a:r>
          </a:p>
          <a:p>
            <a:pPr>
              <a:defRPr/>
            </a:pPr>
            <a:endParaRPr lang="en-US" dirty="0" smtClean="0"/>
          </a:p>
          <a:p>
            <a:pPr>
              <a:defRPr/>
            </a:pPr>
            <a:endParaRPr lang="en-US" dirty="0" smtClean="0"/>
          </a:p>
          <a:p>
            <a:pPr>
              <a:defRPr/>
            </a:pPr>
            <a:endParaRPr lang="en-US" dirty="0" smtClean="0"/>
          </a:p>
          <a:p>
            <a:pPr>
              <a:defRPr/>
            </a:pPr>
            <a:endParaRPr lang="en-US" dirty="0" smtClean="0"/>
          </a:p>
        </p:txBody>
      </p:sp>
      <p:sp>
        <p:nvSpPr>
          <p:cNvPr id="4" name="Slide Number Placeholder 3"/>
          <p:cNvSpPr>
            <a:spLocks noGrp="1"/>
          </p:cNvSpPr>
          <p:nvPr>
            <p:ph type="sldNum" sz="quarter" idx="5"/>
          </p:nvPr>
        </p:nvSpPr>
        <p:spPr/>
        <p:txBody>
          <a:bodyPr/>
          <a:lstStyle/>
          <a:p>
            <a:pPr>
              <a:defRPr/>
            </a:pPr>
            <a:fld id="{50B00547-E2BD-4DD8-B018-291FFA499F65}"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6C2AAFE-6ABF-4613-A653-E3668B692697}"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In general, </a:t>
            </a:r>
            <a:r>
              <a:rPr lang="en-US" dirty="0" err="1" smtClean="0"/>
              <a:t>Cenários</a:t>
            </a:r>
            <a:r>
              <a:rPr lang="en-US" dirty="0" smtClean="0"/>
              <a:t> are appropriate when uncertainties are large, the consequences are significant, and outcomes cannot be bounded. </a:t>
            </a:r>
          </a:p>
          <a:p>
            <a:endParaRPr lang="en-US" dirty="0" smtClean="0"/>
          </a:p>
          <a:p>
            <a:r>
              <a:rPr lang="en-US" dirty="0" smtClean="0"/>
              <a:t> Sea level change (and more broadly, broader </a:t>
            </a:r>
            <a:r>
              <a:rPr lang="en-US" dirty="0" err="1" smtClean="0"/>
              <a:t>Mudanças</a:t>
            </a:r>
            <a:r>
              <a:rPr lang="en-US" dirty="0" smtClean="0"/>
              <a:t> </a:t>
            </a:r>
            <a:r>
              <a:rPr lang="en-US" dirty="0" err="1" smtClean="0"/>
              <a:t>Climáticas</a:t>
            </a:r>
            <a:r>
              <a:rPr lang="en-US" dirty="0" smtClean="0"/>
              <a:t>) meets the first and last of these three conditions.  For the second condition, we use sensitivity testing to determine the potential consequence of sea-level change.  That sensitivity test guides our scope of study and the rigor of the scenario analysis.</a:t>
            </a:r>
          </a:p>
          <a:p>
            <a:endParaRPr lang="en-US" dirty="0" smtClean="0"/>
          </a:p>
        </p:txBody>
      </p:sp>
      <p:sp>
        <p:nvSpPr>
          <p:cNvPr id="4" name="Slide Number Placeholder 3"/>
          <p:cNvSpPr>
            <a:spLocks noGrp="1"/>
          </p:cNvSpPr>
          <p:nvPr>
            <p:ph type="sldNum" sz="quarter" idx="5"/>
          </p:nvPr>
        </p:nvSpPr>
        <p:spPr/>
        <p:txBody>
          <a:bodyPr/>
          <a:lstStyle/>
          <a:p>
            <a:pPr>
              <a:defRPr/>
            </a:pPr>
            <a:fld id="{9299743F-7F0E-41DE-AFC7-D39EBA1E718F}"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In general, </a:t>
            </a:r>
            <a:r>
              <a:rPr lang="en-US" dirty="0" err="1" smtClean="0"/>
              <a:t>Cenários</a:t>
            </a:r>
            <a:r>
              <a:rPr lang="en-US" dirty="0" smtClean="0"/>
              <a:t> are appropriate when uncertainties are large, the consequences are significant, and outcomes cannot be bounded. </a:t>
            </a:r>
          </a:p>
          <a:p>
            <a:endParaRPr lang="en-US" dirty="0" smtClean="0"/>
          </a:p>
          <a:p>
            <a:r>
              <a:rPr lang="en-US" dirty="0" smtClean="0"/>
              <a:t> Sea level change (and more broadly, broader </a:t>
            </a:r>
            <a:r>
              <a:rPr lang="en-US" dirty="0" err="1" smtClean="0"/>
              <a:t>Mudanças</a:t>
            </a:r>
            <a:r>
              <a:rPr lang="en-US" dirty="0" smtClean="0"/>
              <a:t> </a:t>
            </a:r>
            <a:r>
              <a:rPr lang="en-US" dirty="0" err="1" smtClean="0"/>
              <a:t>Climáticas</a:t>
            </a:r>
            <a:r>
              <a:rPr lang="en-US" dirty="0" smtClean="0"/>
              <a:t>) meets the first and last of these three conditions.  For the second condition, we use sensitivity testing to determine the potential consequence of sea-level change.  That sensitivity test guides our scope of study and the rigor of the scenario analysis.</a:t>
            </a:r>
          </a:p>
          <a:p>
            <a:endParaRPr lang="en-US" dirty="0" smtClean="0"/>
          </a:p>
        </p:txBody>
      </p:sp>
      <p:sp>
        <p:nvSpPr>
          <p:cNvPr id="4" name="Slide Number Placeholder 3"/>
          <p:cNvSpPr>
            <a:spLocks noGrp="1"/>
          </p:cNvSpPr>
          <p:nvPr>
            <p:ph type="sldNum" sz="quarter" idx="5"/>
          </p:nvPr>
        </p:nvSpPr>
        <p:spPr/>
        <p:txBody>
          <a:bodyPr/>
          <a:lstStyle/>
          <a:p>
            <a:pPr>
              <a:defRPr/>
            </a:pPr>
            <a:fld id="{86DEB61C-56FC-4396-B55B-19F04F3B7BC0}" type="slidenum">
              <a:rPr lang="en-US" smtClean="0"/>
              <a:pPr>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p:txBody>
          <a:bodyPr wrap="square" numCol="1" anchor="t" anchorCtr="0" compatLnSpc="1">
            <a:prstTxWarp prst="textNoShape">
              <a:avLst/>
            </a:prstTxWarp>
            <a:normAutofit fontScale="77500" lnSpcReduction="20000"/>
          </a:bodyPr>
          <a:lstStyle/>
          <a:p>
            <a:pPr eaLnBrk="1" hangingPunct="1">
              <a:spcBef>
                <a:spcPct val="0"/>
              </a:spcBef>
              <a:defRPr/>
            </a:pPr>
            <a:r>
              <a:rPr lang="en-US" sz="1400" dirty="0" smtClean="0"/>
              <a:t>The lowest blue curve is the extrapolated historical trend, which is an extrapolation of the data shown in the inset box.  This curve is primarily controlled by regional sea level change projection and land uplift or subsidence.</a:t>
            </a:r>
          </a:p>
          <a:p>
            <a:pPr eaLnBrk="1" hangingPunct="1">
              <a:spcBef>
                <a:spcPct val="0"/>
              </a:spcBef>
              <a:defRPr/>
            </a:pPr>
            <a:endParaRPr lang="en-US" sz="1400" dirty="0" smtClean="0"/>
          </a:p>
          <a:p>
            <a:pPr eaLnBrk="1" hangingPunct="1">
              <a:spcBef>
                <a:spcPct val="0"/>
              </a:spcBef>
              <a:defRPr/>
            </a:pPr>
            <a:r>
              <a:rPr lang="en-US" sz="1400" dirty="0" smtClean="0"/>
              <a:t>The red intermediate curve is the updated 1987 National Research Council (NRC) curve 1.  The blue and green markers that bound this line indicate the 2007 IPCC SRES  low and high estimates (SRES = special report on emissions </a:t>
            </a:r>
            <a:r>
              <a:rPr lang="en-US" sz="1400" dirty="0" err="1" smtClean="0"/>
              <a:t>Cenários</a:t>
            </a:r>
            <a:r>
              <a:rPr lang="en-US" sz="1400" dirty="0" smtClean="0"/>
              <a:t>, a subset of 6 of the IPCC projections).  The </a:t>
            </a:r>
            <a:r>
              <a:rPr lang="en-US" sz="1400" dirty="0" err="1" smtClean="0"/>
              <a:t>IPCC</a:t>
            </a:r>
            <a:r>
              <a:rPr lang="en-US" sz="1400" dirty="0" smtClean="0"/>
              <a:t> in 2007 does not provide  an analytical expression of sea-level change that allows us to develop a curve, but rather a single point in time in the future. The purple line provides the updated NRC curve 3.</a:t>
            </a:r>
          </a:p>
          <a:p>
            <a:pPr eaLnBrk="1" hangingPunct="1">
              <a:spcBef>
                <a:spcPct val="0"/>
              </a:spcBef>
              <a:defRPr/>
            </a:pPr>
            <a:endParaRPr lang="en-US" sz="1400" dirty="0" smtClean="0"/>
          </a:p>
          <a:p>
            <a:pPr eaLnBrk="1" hangingPunct="1">
              <a:spcBef>
                <a:spcPct val="0"/>
              </a:spcBef>
              <a:defRPr/>
            </a:pPr>
            <a:r>
              <a:rPr lang="en-US" sz="1400" dirty="0" smtClean="0"/>
              <a:t>We can also represent stakeholder </a:t>
            </a:r>
            <a:r>
              <a:rPr lang="en-US" sz="1400" dirty="0" err="1" smtClean="0"/>
              <a:t>Cenários</a:t>
            </a:r>
            <a:r>
              <a:rPr lang="en-US" sz="1400" dirty="0" smtClean="0"/>
              <a:t> or projections. For this location, the dotted lines on the graph show locally-generated estimates from Scripps Institution of Oceanography (Cayan).  And the black dots denote Coastal Conservancy estimates.  </a:t>
            </a:r>
          </a:p>
          <a:p>
            <a:pPr eaLnBrk="1" hangingPunct="1">
              <a:spcBef>
                <a:spcPct val="0"/>
              </a:spcBef>
              <a:defRPr/>
            </a:pPr>
            <a:r>
              <a:rPr lang="en-US" sz="1400" dirty="0" smtClean="0"/>
              <a:t> </a:t>
            </a:r>
          </a:p>
          <a:p>
            <a:pPr eaLnBrk="1" hangingPunct="1">
              <a:spcBef>
                <a:spcPct val="0"/>
              </a:spcBef>
              <a:defRPr/>
            </a:pPr>
            <a:r>
              <a:rPr lang="en-US" sz="1400" dirty="0" smtClean="0"/>
              <a:t>The blue shaded box indicates the Corps’ typical planning horizon.</a:t>
            </a:r>
          </a:p>
          <a:p>
            <a:pPr eaLnBrk="1" hangingPunct="1">
              <a:spcBef>
                <a:spcPct val="0"/>
              </a:spcBef>
              <a:defRPr/>
            </a:pPr>
            <a:endParaRPr lang="en-US" sz="1400" dirty="0" smtClean="0"/>
          </a:p>
          <a:p>
            <a:pPr>
              <a:defRPr/>
            </a:pPr>
            <a:r>
              <a:rPr lang="en-US" sz="1400" dirty="0" smtClean="0"/>
              <a:t>NOTE:  According to the </a:t>
            </a:r>
            <a:r>
              <a:rPr lang="en-US" sz="1400" dirty="0" err="1" smtClean="0"/>
              <a:t>IPCC</a:t>
            </a:r>
            <a:r>
              <a:rPr lang="en-US" sz="1400" dirty="0" smtClean="0"/>
              <a:t> 2007 Synthesis for Policy Makers: "Because understanding of some important effects driving sea level rise is too limited, this report does not assess the likelihood, nor provide a best estimate or an upper bound for sea level rise. Table SPM.1 shows model-based projections of global average sea level rise for 2090-2099.[10] The projections do not include uncertainties in climate-carbon cycle feedbacks nor the full effects of changes in ice sheet flow, therefore the upper values of the ranges are not to be considered upper bounds for sea level rise. They include a contribution from increased Greenland and Antarctic ice flow at the rates observed for 1993-2003, but this could increase or decrease in the future.[11] {3.2.1}" </a:t>
            </a:r>
          </a:p>
          <a:p>
            <a:pPr>
              <a:defRPr/>
            </a:pPr>
            <a:r>
              <a:rPr lang="en-US" sz="1400" dirty="0" smtClean="0"/>
              <a:t> </a:t>
            </a:r>
          </a:p>
          <a:p>
            <a:pPr>
              <a:defRPr/>
            </a:pPr>
            <a:r>
              <a:rPr lang="en-US" sz="1400" dirty="0" smtClean="0"/>
              <a:t>So </a:t>
            </a:r>
            <a:r>
              <a:rPr lang="en-US" sz="1400" dirty="0" err="1" smtClean="0"/>
              <a:t>IPCC</a:t>
            </a:r>
            <a:r>
              <a:rPr lang="en-US" sz="1400" dirty="0" smtClean="0"/>
              <a:t> did not assign likelihoods, nor did it intend to establish an upper bound for the projected 2099 levels.</a:t>
            </a:r>
          </a:p>
          <a:p>
            <a:pPr>
              <a:defRPr/>
            </a:pPr>
            <a:r>
              <a:rPr lang="en-US" sz="1400" dirty="0" smtClean="0"/>
              <a:t> </a:t>
            </a:r>
          </a:p>
          <a:p>
            <a:pPr eaLnBrk="1" hangingPunct="1">
              <a:spcBef>
                <a:spcPct val="0"/>
              </a:spcBef>
              <a:defRPr/>
            </a:pPr>
            <a:endParaRPr lang="en-US" sz="1400" dirty="0" smtClean="0"/>
          </a:p>
          <a:p>
            <a:pPr eaLnBrk="1" hangingPunct="1">
              <a:spcBef>
                <a:spcPct val="0"/>
              </a:spcBef>
              <a:defRPr/>
            </a:pPr>
            <a:endParaRPr lang="en-US" sz="14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p:txBody>
          <a:bodyPr wrap="square" numCol="1" anchor="t" anchorCtr="0" compatLnSpc="1">
            <a:prstTxWarp prst="textNoShape">
              <a:avLst/>
            </a:prstTxWarp>
            <a:normAutofit fontScale="55000" lnSpcReduction="20000"/>
          </a:bodyPr>
          <a:lstStyle/>
          <a:p>
            <a:pPr>
              <a:defRPr/>
            </a:pPr>
            <a:r>
              <a:rPr lang="en-US" sz="1600" dirty="0" smtClean="0">
                <a:latin typeface="Arial" charset="0"/>
              </a:rPr>
              <a:t>The EC compares well with recent estimates. Again, as noted previously, "Because understanding of some important effects driving sea level rise is too limited, this report does not assess the likelihood, nor provide a best estimate or an upper bound for sea level rise.“  </a:t>
            </a:r>
          </a:p>
          <a:p>
            <a:pPr>
              <a:defRPr/>
            </a:pPr>
            <a:endParaRPr lang="en-US" sz="1600" dirty="0" smtClean="0">
              <a:latin typeface="Arial" charset="0"/>
            </a:endParaRPr>
          </a:p>
          <a:p>
            <a:pPr>
              <a:defRPr/>
            </a:pPr>
            <a:r>
              <a:rPr lang="en-US" sz="1600" dirty="0" smtClean="0">
                <a:latin typeface="Arial" charset="0"/>
              </a:rPr>
              <a:t>Recent research has used alternate approaches to explore further the issue of global sea-level change. Their results are presented above for the year 2100 (references are provided below).</a:t>
            </a:r>
          </a:p>
          <a:p>
            <a:pPr>
              <a:defRPr/>
            </a:pPr>
            <a:endParaRPr lang="en-US" sz="1600" dirty="0" smtClean="0">
              <a:latin typeface="Arial" charset="0"/>
            </a:endParaRPr>
          </a:p>
          <a:p>
            <a:pPr>
              <a:defRPr/>
            </a:pPr>
            <a:r>
              <a:rPr lang="en-US" sz="1600" dirty="0" smtClean="0">
                <a:latin typeface="Arial" charset="0"/>
              </a:rPr>
              <a:t>The curves used in EC 1165-2-211 are comparable to the results of the recent research.</a:t>
            </a:r>
          </a:p>
          <a:p>
            <a:pPr eaLnBrk="1" hangingPunct="1">
              <a:spcBef>
                <a:spcPct val="0"/>
              </a:spcBef>
              <a:defRPr/>
            </a:pPr>
            <a:endParaRPr lang="en-US" sz="1600" dirty="0" smtClean="0">
              <a:latin typeface="Arial" charset="0"/>
            </a:endParaRPr>
          </a:p>
          <a:p>
            <a:pPr eaLnBrk="1" hangingPunct="1">
              <a:spcBef>
                <a:spcPct val="0"/>
              </a:spcBef>
              <a:defRPr/>
            </a:pPr>
            <a:r>
              <a:rPr lang="en-US" sz="1600" dirty="0" smtClean="0">
                <a:latin typeface="Arial" charset="0"/>
              </a:rPr>
              <a:t>References:</a:t>
            </a:r>
          </a:p>
          <a:p>
            <a:pPr>
              <a:defRPr/>
            </a:pPr>
            <a:r>
              <a:rPr lang="en-US" sz="1600" dirty="0" smtClean="0">
                <a:latin typeface="Arial" charset="0"/>
              </a:rPr>
              <a:t>NRC 1987.  Responding to Changes in Sea Level, Engineering Implications, Committee on   Engineering Implications of Changes in Relative Mean Sea Level, Marine Board, Commission on Engineering and Technical Systems, National Research Council.  National Academy Press, Washington DC 1987, 148pp.</a:t>
            </a:r>
          </a:p>
          <a:p>
            <a:pPr>
              <a:defRPr/>
            </a:pPr>
            <a:r>
              <a:rPr lang="en-US" sz="1600" dirty="0" smtClean="0">
                <a:latin typeface="Arial" charset="0"/>
              </a:rPr>
              <a:t> </a:t>
            </a:r>
          </a:p>
          <a:p>
            <a:pPr>
              <a:defRPr/>
            </a:pPr>
            <a:r>
              <a:rPr lang="en-US" sz="1600" dirty="0" smtClean="0">
                <a:latin typeface="Arial" charset="0"/>
              </a:rPr>
              <a:t>IPCC 2001.  </a:t>
            </a:r>
            <a:r>
              <a:rPr lang="en-US" sz="1600" dirty="0" err="1" smtClean="0">
                <a:latin typeface="Arial" charset="0"/>
              </a:rPr>
              <a:t>Mudanças</a:t>
            </a:r>
            <a:r>
              <a:rPr lang="en-US" sz="1600" dirty="0" smtClean="0">
                <a:latin typeface="Arial" charset="0"/>
              </a:rPr>
              <a:t> </a:t>
            </a:r>
            <a:r>
              <a:rPr lang="en-US" sz="1600" dirty="0" err="1" smtClean="0">
                <a:latin typeface="Arial" charset="0"/>
              </a:rPr>
              <a:t>Climáticas</a:t>
            </a:r>
            <a:r>
              <a:rPr lang="en-US" sz="1600" dirty="0" smtClean="0">
                <a:latin typeface="Arial" charset="0"/>
              </a:rPr>
              <a:t> 2001:  The Scientific Basis, edited by J.T. Houghton et al., Cambridge University Press, Cambridge, U.K.</a:t>
            </a:r>
          </a:p>
          <a:p>
            <a:pPr>
              <a:defRPr/>
            </a:pPr>
            <a:r>
              <a:rPr lang="en-US" sz="1600" dirty="0" smtClean="0">
                <a:latin typeface="Arial" charset="0"/>
              </a:rPr>
              <a:t> </a:t>
            </a:r>
          </a:p>
          <a:p>
            <a:pPr>
              <a:defRPr/>
            </a:pPr>
            <a:r>
              <a:rPr lang="en-US" sz="1600" dirty="0" smtClean="0">
                <a:latin typeface="Arial" charset="0"/>
              </a:rPr>
              <a:t>IPCC 2007.  </a:t>
            </a:r>
            <a:r>
              <a:rPr lang="en-US" sz="1600" dirty="0" err="1" smtClean="0">
                <a:latin typeface="Arial" charset="0"/>
              </a:rPr>
              <a:t>Mudanças</a:t>
            </a:r>
            <a:r>
              <a:rPr lang="en-US" sz="1600" dirty="0" smtClean="0">
                <a:latin typeface="Arial" charset="0"/>
              </a:rPr>
              <a:t> </a:t>
            </a:r>
            <a:r>
              <a:rPr lang="en-US" sz="1600" dirty="0" err="1" smtClean="0">
                <a:latin typeface="Arial" charset="0"/>
              </a:rPr>
              <a:t>Climáticas</a:t>
            </a:r>
            <a:r>
              <a:rPr lang="en-US" sz="1600" dirty="0" smtClean="0">
                <a:latin typeface="Arial" charset="0"/>
              </a:rPr>
              <a:t> 2007: The Physical Science basis.  Contribution of Working Group I to the Fourth Assessment Report of the Intergovernmental Panel on </a:t>
            </a:r>
            <a:r>
              <a:rPr lang="en-US" sz="1600" dirty="0" err="1" smtClean="0">
                <a:latin typeface="Arial" charset="0"/>
              </a:rPr>
              <a:t>Mudanças</a:t>
            </a:r>
            <a:r>
              <a:rPr lang="en-US" sz="1600" dirty="0" smtClean="0">
                <a:latin typeface="Arial" charset="0"/>
              </a:rPr>
              <a:t> </a:t>
            </a:r>
            <a:r>
              <a:rPr lang="en-US" sz="1600" dirty="0" err="1" smtClean="0">
                <a:latin typeface="Arial" charset="0"/>
              </a:rPr>
              <a:t>Climáticas</a:t>
            </a:r>
            <a:r>
              <a:rPr lang="en-US" sz="1600" dirty="0" smtClean="0">
                <a:latin typeface="Arial" charset="0"/>
              </a:rPr>
              <a:t>, edited by S. Solomon et al., Cambridge University press, Cambridge U.K.</a:t>
            </a:r>
          </a:p>
          <a:p>
            <a:pPr>
              <a:defRPr/>
            </a:pPr>
            <a:r>
              <a:rPr lang="en-US" sz="1600" dirty="0" smtClean="0">
                <a:latin typeface="Arial" charset="0"/>
              </a:rPr>
              <a:t> </a:t>
            </a:r>
          </a:p>
          <a:p>
            <a:pPr>
              <a:defRPr/>
            </a:pPr>
            <a:r>
              <a:rPr lang="en-US" sz="1600" dirty="0" err="1" smtClean="0">
                <a:latin typeface="Arial" charset="0"/>
              </a:rPr>
              <a:t>Rahmstorf</a:t>
            </a:r>
            <a:r>
              <a:rPr lang="en-US" sz="1600" dirty="0" smtClean="0">
                <a:latin typeface="Arial" charset="0"/>
              </a:rPr>
              <a:t>, S.  2007.  A semi-empirical approach to projecting future sea level rise, Science, 315, no. 5810, pp 368-370.</a:t>
            </a:r>
          </a:p>
          <a:p>
            <a:pPr>
              <a:defRPr/>
            </a:pPr>
            <a:r>
              <a:rPr lang="en-US" sz="1600" dirty="0" smtClean="0">
                <a:latin typeface="Arial" charset="0"/>
              </a:rPr>
              <a:t> </a:t>
            </a:r>
          </a:p>
          <a:p>
            <a:pPr>
              <a:defRPr/>
            </a:pPr>
            <a:r>
              <a:rPr lang="en-US" sz="1600" dirty="0" smtClean="0">
                <a:latin typeface="Arial" charset="0"/>
              </a:rPr>
              <a:t>Horton, R., et al., 2008.  Sea level rise projections for current generation </a:t>
            </a:r>
            <a:r>
              <a:rPr lang="en-US" sz="1600" dirty="0" err="1" smtClean="0">
                <a:latin typeface="Arial" charset="0"/>
              </a:rPr>
              <a:t>CGCMs</a:t>
            </a:r>
            <a:r>
              <a:rPr lang="en-US" sz="1600" dirty="0" smtClean="0">
                <a:latin typeface="Arial" charset="0"/>
              </a:rPr>
              <a:t> based on the semi-empirical method, Geophysical Research Letters, Vol. 35, L02715, 2008.</a:t>
            </a:r>
          </a:p>
          <a:p>
            <a:pPr>
              <a:defRPr/>
            </a:pPr>
            <a:r>
              <a:rPr lang="en-US" sz="1600" dirty="0" smtClean="0">
                <a:latin typeface="Arial" charset="0"/>
              </a:rPr>
              <a:t> </a:t>
            </a:r>
          </a:p>
          <a:p>
            <a:pPr>
              <a:defRPr/>
            </a:pPr>
            <a:r>
              <a:rPr lang="en-US" sz="1600" dirty="0" err="1" smtClean="0">
                <a:latin typeface="Arial" charset="0"/>
              </a:rPr>
              <a:t>Pfeffer</a:t>
            </a:r>
            <a:r>
              <a:rPr lang="en-US" sz="1600" dirty="0" smtClean="0">
                <a:latin typeface="Arial" charset="0"/>
              </a:rPr>
              <a:t>, </a:t>
            </a:r>
            <a:r>
              <a:rPr lang="en-US" sz="1600" dirty="0" err="1" smtClean="0">
                <a:latin typeface="Arial" charset="0"/>
              </a:rPr>
              <a:t>W.T.</a:t>
            </a:r>
            <a:r>
              <a:rPr lang="en-US" sz="1600" dirty="0" smtClean="0">
                <a:latin typeface="Arial" charset="0"/>
              </a:rPr>
              <a:t>, et al., 2008.  Kinematic constraints on glacier contributions to 21’st-century sea –level rise, Science, 321 , no. 5894, pp 1340-1343.</a:t>
            </a:r>
          </a:p>
          <a:p>
            <a:pPr>
              <a:defRPr/>
            </a:pPr>
            <a:r>
              <a:rPr lang="en-US" sz="1600" dirty="0" smtClean="0">
                <a:latin typeface="Arial" charset="0"/>
              </a:rPr>
              <a:t> </a:t>
            </a:r>
          </a:p>
          <a:p>
            <a:pPr>
              <a:defRPr/>
            </a:pPr>
            <a:r>
              <a:rPr lang="en-US" sz="1600" dirty="0" smtClean="0">
                <a:latin typeface="Arial" charset="0"/>
              </a:rPr>
              <a:t>Vermeer, M., and S. </a:t>
            </a:r>
            <a:r>
              <a:rPr lang="en-US" sz="1600" dirty="0" err="1" smtClean="0">
                <a:latin typeface="Arial" charset="0"/>
              </a:rPr>
              <a:t>Rahmstorf</a:t>
            </a:r>
            <a:r>
              <a:rPr lang="en-US" sz="1600" dirty="0" smtClean="0">
                <a:latin typeface="Arial" charset="0"/>
              </a:rPr>
              <a:t> 2009.  Global sea level linked to global temperature, Proceedings of the National Academy of Sciences, Early Edition, October 2009, 6pp.</a:t>
            </a:r>
          </a:p>
          <a:p>
            <a:pPr>
              <a:defRPr/>
            </a:pPr>
            <a:r>
              <a:rPr lang="en-US" sz="1600" dirty="0" smtClean="0">
                <a:latin typeface="Arial" charset="0"/>
              </a:rPr>
              <a:t> </a:t>
            </a:r>
          </a:p>
          <a:p>
            <a:pPr>
              <a:defRPr/>
            </a:pPr>
            <a:r>
              <a:rPr lang="en-US" sz="1600" dirty="0" err="1" smtClean="0">
                <a:latin typeface="Arial" charset="0"/>
              </a:rPr>
              <a:t>Jevrejeva</a:t>
            </a:r>
            <a:r>
              <a:rPr lang="en-US" sz="1600" dirty="0" smtClean="0">
                <a:latin typeface="Arial" charset="0"/>
              </a:rPr>
              <a:t>, S., et al., 2010.  How will sea level respond to changes in natural and anthropogenic </a:t>
            </a:r>
            <a:r>
              <a:rPr lang="en-US" sz="1600" dirty="0" err="1" smtClean="0">
                <a:latin typeface="Arial" charset="0"/>
              </a:rPr>
              <a:t>forcings</a:t>
            </a:r>
            <a:r>
              <a:rPr lang="en-US" sz="1600" dirty="0" smtClean="0">
                <a:latin typeface="Arial" charset="0"/>
              </a:rPr>
              <a:t> by 2100?, Geophysical Research Letters, Vol. 37, L07703, 2010.</a:t>
            </a:r>
          </a:p>
          <a:p>
            <a:pPr>
              <a:defRPr/>
            </a:pPr>
            <a:endParaRPr lang="en-US" sz="1600" dirty="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normAutofit fontScale="77500" lnSpcReduction="20000"/>
          </a:bodyPr>
          <a:lstStyle/>
          <a:p>
            <a:r>
              <a:rPr lang="en-US" b="1" dirty="0" smtClean="0">
                <a:latin typeface="Arial" pitchFamily="34" charset="0"/>
              </a:rPr>
              <a:t>The Mississippi Valley</a:t>
            </a:r>
          </a:p>
          <a:p>
            <a:endParaRPr lang="en-US" dirty="0" smtClean="0">
              <a:latin typeface="Arial" pitchFamily="34" charset="0"/>
            </a:endParaRPr>
          </a:p>
          <a:p>
            <a:r>
              <a:rPr lang="en-US" b="1" dirty="0" smtClean="0">
                <a:latin typeface="Arial" pitchFamily="34" charset="0"/>
              </a:rPr>
              <a:t>Theme:   Overview of the Mississippi River Watershed</a:t>
            </a:r>
          </a:p>
          <a:p>
            <a:endParaRPr lang="en-US" b="1" dirty="0" smtClean="0">
              <a:latin typeface="Arial" pitchFamily="34" charset="0"/>
            </a:endParaRPr>
          </a:p>
          <a:p>
            <a:pPr>
              <a:buFontTx/>
              <a:buChar char="•"/>
            </a:pPr>
            <a:r>
              <a:rPr lang="en-US" dirty="0" smtClean="0">
                <a:latin typeface="Arial" pitchFamily="34" charset="0"/>
              </a:rPr>
              <a:t> The basin covers more than 1,245,000 sq mi (3,220,000 km</a:t>
            </a:r>
            <a:r>
              <a:rPr lang="en-US" baseline="30000" dirty="0" smtClean="0">
                <a:latin typeface="Arial" pitchFamily="34" charset="0"/>
              </a:rPr>
              <a:t>2</a:t>
            </a:r>
            <a:r>
              <a:rPr lang="en-US" dirty="0" smtClean="0">
                <a:latin typeface="Arial" pitchFamily="34" charset="0"/>
              </a:rPr>
              <a:t>), including all or parts of 32 U.S. states and two Canadian provinces. </a:t>
            </a:r>
          </a:p>
          <a:p>
            <a:pPr>
              <a:buFontTx/>
              <a:buChar char="•"/>
            </a:pPr>
            <a:r>
              <a:rPr lang="en-US" dirty="0" smtClean="0">
                <a:latin typeface="Arial" pitchFamily="34" charset="0"/>
              </a:rPr>
              <a:t>The total watershed of the Mississippi River covers nearly 40% of the landmass of the continental United States.</a:t>
            </a:r>
          </a:p>
          <a:p>
            <a:pPr>
              <a:buFontTx/>
              <a:buChar char="•"/>
            </a:pPr>
            <a:r>
              <a:rPr lang="en-US" dirty="0" smtClean="0">
                <a:latin typeface="Arial" pitchFamily="34" charset="0"/>
              </a:rPr>
              <a:t>Although only 29% of the watershed, the Ohio Valley, shown in dark purple, contributes 60% of the flow to the lower Mississippi, shown in yellow.</a:t>
            </a:r>
          </a:p>
          <a:p>
            <a:endParaRPr lang="en-US" b="1" dirty="0" smtClean="0">
              <a:latin typeface="Arial" pitchFamily="34" charset="0"/>
            </a:endParaRPr>
          </a:p>
          <a:p>
            <a:endParaRPr lang="en-US" dirty="0" smtClean="0">
              <a:latin typeface="Arial" pitchFamily="34" charset="0"/>
            </a:endParaRPr>
          </a:p>
          <a:p>
            <a:pPr eaLnBrk="1" hangingPunct="1">
              <a:tabLst>
                <a:tab pos="171450" algn="l"/>
              </a:tabLst>
            </a:pPr>
            <a:r>
              <a:rPr lang="en-US" sz="1400" dirty="0" smtClean="0">
                <a:latin typeface="Arial" pitchFamily="34" charset="0"/>
              </a:rPr>
              <a:t>Mississippi </a:t>
            </a:r>
            <a:r>
              <a:rPr lang="en-US" sz="1400" dirty="0" err="1" smtClean="0">
                <a:latin typeface="Arial" pitchFamily="34" charset="0"/>
              </a:rPr>
              <a:t>Bacia</a:t>
            </a:r>
            <a:r>
              <a:rPr lang="en-US" sz="1400" dirty="0" smtClean="0">
                <a:latin typeface="Arial" pitchFamily="34" charset="0"/>
              </a:rPr>
              <a:t> is 1.25 million-square-miles (324 million hectares) in size. </a:t>
            </a:r>
          </a:p>
          <a:p>
            <a:pPr eaLnBrk="1" hangingPunct="1">
              <a:buFontTx/>
              <a:buChar char="•"/>
              <a:tabLst>
                <a:tab pos="171450" algn="l"/>
              </a:tabLst>
            </a:pPr>
            <a:r>
              <a:rPr lang="en-US" sz="1400" dirty="0" smtClean="0">
                <a:latin typeface="Arial" pitchFamily="34" charset="0"/>
              </a:rPr>
              <a:t>  It gathers water from 41% of the continental United States …  which includes 31 states and 2 Canadian provinces.</a:t>
            </a:r>
          </a:p>
          <a:p>
            <a:pPr eaLnBrk="1" hangingPunct="1">
              <a:buFontTx/>
              <a:buChar char="•"/>
              <a:tabLst>
                <a:tab pos="171450" algn="l"/>
              </a:tabLst>
            </a:pPr>
            <a:r>
              <a:rPr lang="en-US" sz="1400" dirty="0" smtClean="0">
                <a:latin typeface="Arial" pitchFamily="34" charset="0"/>
              </a:rPr>
              <a:t>  It encompasses 3 Corps Divisions and the 3 largest rivers in the United States.</a:t>
            </a:r>
          </a:p>
          <a:p>
            <a:pPr eaLnBrk="1" hangingPunct="1">
              <a:buFontTx/>
              <a:buChar char="•"/>
              <a:tabLst>
                <a:tab pos="171450" algn="l"/>
              </a:tabLst>
            </a:pPr>
            <a:r>
              <a:rPr lang="en-US" sz="1400" dirty="0" smtClean="0">
                <a:latin typeface="Arial" pitchFamily="34" charset="0"/>
              </a:rPr>
              <a:t>  3</a:t>
            </a:r>
            <a:r>
              <a:rPr lang="en-US" sz="1400" baseline="30000" dirty="0" smtClean="0">
                <a:latin typeface="Arial" pitchFamily="34" charset="0"/>
              </a:rPr>
              <a:t>rd</a:t>
            </a:r>
            <a:r>
              <a:rPr lang="en-US" sz="1400" dirty="0" smtClean="0">
                <a:latin typeface="Arial" pitchFamily="34" charset="0"/>
              </a:rPr>
              <a:t> largest watershed in the world behind the Amazon and Congo respectively.</a:t>
            </a:r>
          </a:p>
          <a:p>
            <a:pPr eaLnBrk="1" hangingPunct="1">
              <a:buFontTx/>
              <a:buChar char="•"/>
              <a:tabLst>
                <a:tab pos="171450" algn="l"/>
              </a:tabLst>
            </a:pPr>
            <a:r>
              <a:rPr lang="en-US" sz="1400" dirty="0" smtClean="0">
                <a:latin typeface="Arial" pitchFamily="34" charset="0"/>
              </a:rPr>
              <a:t>  Average flow = 640,000 cfs (18,100 cms)</a:t>
            </a:r>
          </a:p>
          <a:p>
            <a:pPr eaLnBrk="1" hangingPunct="1">
              <a:buFontTx/>
              <a:buChar char="•"/>
              <a:tabLst>
                <a:tab pos="171450" algn="l"/>
              </a:tabLst>
            </a:pPr>
            <a:r>
              <a:rPr lang="en-US" sz="1400" dirty="0" smtClean="0">
                <a:latin typeface="Arial" pitchFamily="34" charset="0"/>
              </a:rPr>
              <a:t>  2011 peak flow = 2.4 million cfs (68,000 cms)</a:t>
            </a:r>
          </a:p>
          <a:p>
            <a:pPr eaLnBrk="1" hangingPunct="1">
              <a:buFontTx/>
              <a:buChar char="•"/>
              <a:tabLst>
                <a:tab pos="171450" algn="l"/>
              </a:tabLst>
            </a:pPr>
            <a:r>
              <a:rPr lang="en-US" sz="1400" dirty="0" smtClean="0">
                <a:latin typeface="Arial" pitchFamily="34" charset="0"/>
              </a:rPr>
              <a:t>  Lower Mississippi </a:t>
            </a:r>
            <a:r>
              <a:rPr lang="en-US" sz="1400" dirty="0" err="1" smtClean="0">
                <a:latin typeface="Arial" pitchFamily="34" charset="0"/>
              </a:rPr>
              <a:t>Bacia</a:t>
            </a:r>
            <a:r>
              <a:rPr lang="en-US" sz="1400" dirty="0" smtClean="0">
                <a:latin typeface="Arial" pitchFamily="34" charset="0"/>
              </a:rPr>
              <a:t> = 35,000 sq. miles</a:t>
            </a:r>
          </a:p>
          <a:p>
            <a:pPr eaLnBrk="1" hangingPunct="1">
              <a:buFontTx/>
              <a:buChar char="•"/>
              <a:tabLst>
                <a:tab pos="171450" algn="l"/>
              </a:tabLst>
            </a:pPr>
            <a:endParaRPr lang="en-US" sz="1400" dirty="0" smtClean="0">
              <a:latin typeface="Arial" pitchFamily="34" charset="0"/>
            </a:endParaRPr>
          </a:p>
          <a:p>
            <a:pPr eaLnBrk="1" hangingPunct="1">
              <a:buFontTx/>
              <a:buChar char="•"/>
              <a:tabLst>
                <a:tab pos="171450" algn="l"/>
              </a:tabLst>
            </a:pPr>
            <a:endParaRPr lang="en-US" sz="1400" dirty="0" smtClean="0">
              <a:latin typeface="Arial" pitchFamily="34" charset="0"/>
            </a:endParaRPr>
          </a:p>
          <a:p>
            <a:pPr eaLnBrk="1" hangingPunct="1">
              <a:buFontTx/>
              <a:buChar char="•"/>
              <a:tabLst>
                <a:tab pos="171450" algn="l"/>
              </a:tabLst>
            </a:pPr>
            <a:r>
              <a:rPr lang="en-US" sz="1400" dirty="0" smtClean="0">
                <a:latin typeface="Arial" pitchFamily="34" charset="0"/>
              </a:rPr>
              <a:t>  Rhine </a:t>
            </a:r>
            <a:r>
              <a:rPr lang="en-US" sz="1400" dirty="0" err="1" smtClean="0">
                <a:latin typeface="Arial" pitchFamily="34" charset="0"/>
              </a:rPr>
              <a:t>Bacia</a:t>
            </a:r>
            <a:r>
              <a:rPr lang="en-US" sz="1400" dirty="0" smtClean="0">
                <a:latin typeface="Arial" pitchFamily="34" charset="0"/>
              </a:rPr>
              <a:t> = 86,870 square miles = 22.5 million hectares  (about 1/14 of the Miss. Basin)</a:t>
            </a:r>
          </a:p>
          <a:p>
            <a:pPr eaLnBrk="1" hangingPunct="1">
              <a:buFontTx/>
              <a:buChar char="•"/>
              <a:tabLst>
                <a:tab pos="171450" algn="l"/>
              </a:tabLst>
            </a:pPr>
            <a:r>
              <a:rPr lang="en-US" sz="1400" dirty="0" smtClean="0">
                <a:latin typeface="Arial" pitchFamily="34" charset="0"/>
              </a:rPr>
              <a:t>  Avg Flow = 80,500 cfs (2,280 cms) or about 1/8 of the Miss.</a:t>
            </a:r>
          </a:p>
          <a:p>
            <a:pPr eaLnBrk="1" hangingPunct="1">
              <a:buFontTx/>
              <a:buChar char="•"/>
              <a:tabLst>
                <a:tab pos="171450" algn="l"/>
              </a:tabLst>
            </a:pPr>
            <a:r>
              <a:rPr lang="en-US" sz="1400" dirty="0" smtClean="0">
                <a:latin typeface="Arial" pitchFamily="34" charset="0"/>
              </a:rPr>
              <a:t>  Lower Rhine delta = 9,650 sq. miles ( 2.5 million hectares)</a:t>
            </a:r>
          </a:p>
          <a:p>
            <a:pPr eaLnBrk="1" hangingPunct="1">
              <a:buFontTx/>
              <a:buChar char="•"/>
              <a:tabLst>
                <a:tab pos="171450" algn="l"/>
              </a:tabLst>
            </a:pPr>
            <a:r>
              <a:rPr lang="en-US" sz="1400" dirty="0" smtClean="0">
                <a:latin typeface="Arial" pitchFamily="34" charset="0"/>
              </a:rPr>
              <a:t>  Current design flow = 530,000 cfs (15,000 cms)</a:t>
            </a:r>
          </a:p>
          <a:p>
            <a:pPr eaLnBrk="1" hangingPunct="1">
              <a:buFontTx/>
              <a:buChar char="•"/>
              <a:tabLst>
                <a:tab pos="171450" algn="l"/>
              </a:tabLst>
            </a:pPr>
            <a:r>
              <a:rPr lang="en-US" sz="1400" dirty="0" smtClean="0">
                <a:latin typeface="Arial" pitchFamily="34" charset="0"/>
              </a:rPr>
              <a:t>   Room for the River design flow = 565,000 cfs (16,000 cms)</a:t>
            </a:r>
          </a:p>
          <a:p>
            <a:pPr eaLnBrk="1" hangingPunct="1">
              <a:buFontTx/>
              <a:buChar char="•"/>
              <a:tabLst>
                <a:tab pos="171450" algn="l"/>
              </a:tabLst>
            </a:pPr>
            <a:endParaRPr lang="en-US" sz="1400" dirty="0" smtClean="0">
              <a:latin typeface="Arial" pitchFamily="34" charset="0"/>
            </a:endParaRPr>
          </a:p>
          <a:p>
            <a:endParaRPr lang="en-US" b="1" dirty="0" smtClean="0">
              <a:latin typeface="Arial" pitchFamily="34" charset="0"/>
            </a:endParaRPr>
          </a:p>
          <a:p>
            <a:endParaRPr lang="en-US" dirty="0" smtClean="0">
              <a:latin typeface="Arial" pitchFamily="34" charset="0"/>
            </a:endParaRPr>
          </a:p>
        </p:txBody>
      </p:sp>
      <p:sp>
        <p:nvSpPr>
          <p:cNvPr id="107524" name="Slide Number Placeholder 3"/>
          <p:cNvSpPr>
            <a:spLocks noGrp="1"/>
          </p:cNvSpPr>
          <p:nvPr>
            <p:ph type="sldNum" sz="quarter" idx="5"/>
          </p:nvPr>
        </p:nvSpPr>
        <p:spPr/>
        <p:txBody>
          <a:bodyPr/>
          <a:lstStyle/>
          <a:p>
            <a:pPr>
              <a:defRPr/>
            </a:pPr>
            <a:fld id="{E2699B73-125A-4FF4-9CB7-0BA319712CED}" type="slidenum">
              <a:rPr lang="en-US" smtClean="0">
                <a:latin typeface="Arial" pitchFamily="34" charset="0"/>
              </a:rPr>
              <a:pPr>
                <a:defRPr/>
              </a:pPr>
              <a:t>21</a:t>
            </a:fld>
            <a:endParaRPr lang="en-US"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marL="0" marR="0" indent="0" algn="l" defTabSz="912126" rtl="0" eaLnBrk="1" fontAlgn="auto" latinLnBrk="0" hangingPunct="1">
              <a:lnSpc>
                <a:spcPct val="100000"/>
              </a:lnSpc>
              <a:spcBef>
                <a:spcPts val="0"/>
              </a:spcBef>
              <a:spcAft>
                <a:spcPts val="0"/>
              </a:spcAft>
              <a:buClrTx/>
              <a:buSzTx/>
              <a:buFontTx/>
              <a:buNone/>
              <a:tabLst/>
              <a:defRPr/>
            </a:pPr>
            <a:r>
              <a:rPr lang="en-US" dirty="0" smtClean="0"/>
              <a:t>In 1928, MG Edgar </a:t>
            </a:r>
            <a:r>
              <a:rPr lang="en-US" dirty="0" err="1" smtClean="0"/>
              <a:t>Jadwin</a:t>
            </a:r>
            <a:r>
              <a:rPr lang="en-US" dirty="0" smtClean="0"/>
              <a:t>, then Chief of Engineers, developed a plan to prevent disastrous </a:t>
            </a:r>
            <a:r>
              <a:rPr lang="en-US" dirty="0" err="1" smtClean="0"/>
              <a:t>Inundaçãos</a:t>
            </a:r>
            <a:r>
              <a:rPr lang="en-US" dirty="0" smtClean="0"/>
              <a:t> on the Lower Mississippi River. </a:t>
            </a:r>
          </a:p>
          <a:p>
            <a:pPr marL="0" marR="0" indent="0" algn="l" defTabSz="912126"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2126" rtl="0" eaLnBrk="1" fontAlgn="auto" latinLnBrk="0" hangingPunct="1">
              <a:lnSpc>
                <a:spcPct val="100000"/>
              </a:lnSpc>
              <a:spcBef>
                <a:spcPts val="0"/>
              </a:spcBef>
              <a:spcAft>
                <a:spcPts val="0"/>
              </a:spcAft>
              <a:buClrTx/>
              <a:buSzTx/>
              <a:buFontTx/>
              <a:buNone/>
              <a:tabLst/>
              <a:defRPr/>
            </a:pPr>
            <a:r>
              <a:rPr lang="en-US" dirty="0" smtClean="0"/>
              <a:t>Because they were dealing with short periods of record and large</a:t>
            </a:r>
            <a:r>
              <a:rPr lang="en-US" baseline="0" dirty="0" smtClean="0"/>
              <a:t> risks, the engineers who developed the </a:t>
            </a:r>
            <a:r>
              <a:rPr lang="en-US" baseline="0" dirty="0" err="1" smtClean="0"/>
              <a:t>Jadwin</a:t>
            </a:r>
            <a:r>
              <a:rPr lang="en-US" baseline="0" dirty="0" smtClean="0"/>
              <a:t> plan incorporated what we might today call relatively large uncertainty</a:t>
            </a:r>
            <a:endParaRPr lang="en-US" dirty="0" smtClean="0"/>
          </a:p>
          <a:p>
            <a:endParaRPr lang="en-US" dirty="0" smtClean="0"/>
          </a:p>
          <a:p>
            <a:r>
              <a:rPr lang="en-US" dirty="0" smtClean="0"/>
              <a:t>In 2011, that plan proved its worth as USACE battled </a:t>
            </a:r>
            <a:r>
              <a:rPr lang="en-US" dirty="0" err="1" smtClean="0"/>
              <a:t>Inundaçãowaters</a:t>
            </a:r>
            <a:r>
              <a:rPr lang="en-US" dirty="0" smtClean="0"/>
              <a:t> similar to those of 1927. </a:t>
            </a:r>
          </a:p>
          <a:p>
            <a:endParaRPr lang="en-US" dirty="0" smtClean="0"/>
          </a:p>
          <a:p>
            <a:r>
              <a:rPr lang="en-US" dirty="0" smtClean="0"/>
              <a:t>In 2012, the system</a:t>
            </a:r>
            <a:r>
              <a:rPr lang="en-US" baseline="0" dirty="0" smtClean="0"/>
              <a:t> was tested by </a:t>
            </a:r>
            <a:r>
              <a:rPr lang="en-US" baseline="0" dirty="0" err="1" smtClean="0"/>
              <a:t>Eventos</a:t>
            </a:r>
            <a:r>
              <a:rPr lang="en-US" baseline="0" dirty="0" smtClean="0"/>
              <a:t> </a:t>
            </a:r>
            <a:r>
              <a:rPr lang="en-US" baseline="0" dirty="0" err="1" smtClean="0"/>
              <a:t>extremos</a:t>
            </a:r>
            <a:r>
              <a:rPr lang="en-US" baseline="0" dirty="0" smtClean="0"/>
              <a:t>, this time by </a:t>
            </a:r>
            <a:r>
              <a:rPr lang="en-US" baseline="0" dirty="0" err="1" smtClean="0"/>
              <a:t>Seca</a:t>
            </a:r>
            <a:r>
              <a:rPr lang="en-US" baseline="0" dirty="0" smtClean="0"/>
              <a:t>.  Again, the system proved relatively resilient to this extreme.</a:t>
            </a:r>
            <a:endParaRPr lang="en-US" dirty="0"/>
          </a:p>
        </p:txBody>
      </p:sp>
      <p:sp>
        <p:nvSpPr>
          <p:cNvPr id="4" name="Slide Number Placeholder 3"/>
          <p:cNvSpPr>
            <a:spLocks noGrp="1"/>
          </p:cNvSpPr>
          <p:nvPr>
            <p:ph type="sldNum" sz="quarter" idx="10"/>
          </p:nvPr>
        </p:nvSpPr>
        <p:spPr/>
        <p:txBody>
          <a:bodyPr/>
          <a:lstStyle/>
          <a:p>
            <a:fld id="{FF7A8B01-3B3A-4075-87E9-3EED9F36064F}"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normAutofit fontScale="92500"/>
          </a:bodyPr>
          <a:lstStyle/>
          <a:p>
            <a:r>
              <a:rPr lang="en-US" dirty="0" smtClean="0">
                <a:ea typeface="ＭＳ Ｐゴシック" pitchFamily="-107" charset="-128"/>
              </a:rPr>
              <a:t>We know climate is changing and that </a:t>
            </a:r>
            <a:r>
              <a:rPr lang="en-US" dirty="0" err="1" smtClean="0">
                <a:ea typeface="ＭＳ Ｐゴシック" pitchFamily="-107" charset="-128"/>
              </a:rPr>
              <a:t>Mudanças</a:t>
            </a:r>
            <a:r>
              <a:rPr lang="en-US" dirty="0" smtClean="0">
                <a:ea typeface="ＭＳ Ｐゴシック" pitchFamily="-107" charset="-128"/>
              </a:rPr>
              <a:t> </a:t>
            </a:r>
            <a:r>
              <a:rPr lang="en-US" dirty="0" err="1" smtClean="0">
                <a:ea typeface="ＭＳ Ｐゴシック" pitchFamily="-107" charset="-128"/>
              </a:rPr>
              <a:t>Climáticas</a:t>
            </a:r>
            <a:r>
              <a:rPr lang="en-US" dirty="0" smtClean="0">
                <a:ea typeface="ＭＳ Ｐゴシック" pitchFamily="-107" charset="-128"/>
              </a:rPr>
              <a:t> principally affects temperature, precipitation and </a:t>
            </a:r>
            <a:r>
              <a:rPr lang="en-US" dirty="0" err="1" smtClean="0">
                <a:ea typeface="ＭＳ Ｐゴシック" pitchFamily="-107" charset="-128"/>
              </a:rPr>
              <a:t>Tempestade</a:t>
            </a:r>
            <a:r>
              <a:rPr lang="en-US" dirty="0" smtClean="0">
                <a:ea typeface="ＭＳ Ｐゴシック" pitchFamily="-107" charset="-128"/>
              </a:rPr>
              <a:t> intensity and frequency. </a:t>
            </a:r>
          </a:p>
          <a:p>
            <a:endParaRPr lang="en-US" dirty="0" smtClean="0">
              <a:ea typeface="ＭＳ Ｐゴシック" pitchFamily="-107" charset="-128"/>
            </a:endParaRPr>
          </a:p>
          <a:p>
            <a:pPr eaLnBrk="1" hangingPunct="1">
              <a:lnSpc>
                <a:spcPct val="80000"/>
              </a:lnSpc>
              <a:spcBef>
                <a:spcPct val="0"/>
              </a:spcBef>
            </a:pPr>
            <a:r>
              <a:rPr lang="en-US" dirty="0" smtClean="0">
                <a:ea typeface="MS PGothic" pitchFamily="34" charset="-128"/>
              </a:rPr>
              <a:t>In simple terms, </a:t>
            </a:r>
            <a:r>
              <a:rPr lang="en-US" dirty="0" err="1" smtClean="0">
                <a:ea typeface="MS PGothic" pitchFamily="34" charset="-128"/>
              </a:rPr>
              <a:t>Mudanças</a:t>
            </a:r>
            <a:r>
              <a:rPr lang="en-US" dirty="0" smtClean="0">
                <a:ea typeface="MS PGothic" pitchFamily="34" charset="-128"/>
              </a:rPr>
              <a:t> </a:t>
            </a:r>
            <a:r>
              <a:rPr lang="en-US" dirty="0" err="1" smtClean="0">
                <a:ea typeface="MS PGothic" pitchFamily="34" charset="-128"/>
              </a:rPr>
              <a:t>Climáticas</a:t>
            </a:r>
            <a:r>
              <a:rPr lang="en-US" dirty="0" smtClean="0">
                <a:ea typeface="MS PGothic" pitchFamily="34" charset="-128"/>
              </a:rPr>
              <a:t> mitigation is about CARBON. USACE has an active sustainability and energy program to conserve energy and water and reduce greenhouse gas emissions (mitigation activities)  in accordance with EO 13514.    [Source: adapted from NOAA </a:t>
            </a:r>
            <a:r>
              <a:rPr lang="en-US" dirty="0" err="1" smtClean="0">
                <a:ea typeface="MS PGothic" pitchFamily="34" charset="-128"/>
              </a:rPr>
              <a:t>NCDC</a:t>
            </a:r>
            <a:r>
              <a:rPr lang="en-US" dirty="0" smtClean="0">
                <a:ea typeface="MS PGothic" pitchFamily="34" charset="-128"/>
              </a:rPr>
              <a:t> &amp; USGCRP, 2009]</a:t>
            </a:r>
          </a:p>
          <a:p>
            <a:pPr eaLnBrk="1" hangingPunct="1">
              <a:lnSpc>
                <a:spcPct val="80000"/>
              </a:lnSpc>
              <a:spcBef>
                <a:spcPct val="0"/>
              </a:spcBef>
            </a:pPr>
            <a:endParaRPr lang="en-US" dirty="0" smtClean="0">
              <a:ea typeface="MS PGothic" pitchFamily="34" charset="-128"/>
            </a:endParaRPr>
          </a:p>
          <a:p>
            <a:pPr defTabSz="901726">
              <a:lnSpc>
                <a:spcPct val="80000"/>
              </a:lnSpc>
              <a:spcBef>
                <a:spcPct val="0"/>
              </a:spcBef>
              <a:defRPr/>
            </a:pPr>
            <a:r>
              <a:rPr lang="en-US" dirty="0" smtClean="0"/>
              <a:t>On the other hand, </a:t>
            </a:r>
            <a:r>
              <a:rPr lang="en-US" dirty="0" err="1" smtClean="0"/>
              <a:t>Mudanças</a:t>
            </a:r>
            <a:r>
              <a:rPr lang="en-US" dirty="0" smtClean="0"/>
              <a:t> </a:t>
            </a:r>
            <a:r>
              <a:rPr lang="en-US" dirty="0" err="1" smtClean="0"/>
              <a:t>Climáticas</a:t>
            </a:r>
            <a:r>
              <a:rPr lang="en-US" dirty="0" smtClean="0"/>
              <a:t> adaptation is about WATER, to put it simply. This is because </a:t>
            </a:r>
            <a:r>
              <a:rPr lang="en-US" dirty="0" err="1" smtClean="0"/>
              <a:t>Mudanças</a:t>
            </a:r>
            <a:r>
              <a:rPr lang="en-US" dirty="0" smtClean="0"/>
              <a:t> </a:t>
            </a:r>
            <a:r>
              <a:rPr lang="en-US" dirty="0" err="1" smtClean="0"/>
              <a:t>Climáticas</a:t>
            </a:r>
            <a:r>
              <a:rPr lang="en-US" dirty="0" smtClean="0"/>
              <a:t> can directly affect the hydrologic cycle and, through it, the quantity and quality of water resources. </a:t>
            </a:r>
            <a:r>
              <a:rPr lang="en-US" dirty="0" err="1" smtClean="0"/>
              <a:t>Mudanças</a:t>
            </a:r>
            <a:r>
              <a:rPr lang="en-US" dirty="0" smtClean="0"/>
              <a:t> </a:t>
            </a:r>
            <a:r>
              <a:rPr lang="en-US" dirty="0" err="1" smtClean="0"/>
              <a:t>Climáticas</a:t>
            </a:r>
            <a:r>
              <a:rPr lang="en-US" dirty="0" smtClean="0"/>
              <a:t> can lower minimum flows in rivers, affecting water availability and quality for drinking water, aquatic resources, energy production (hydropower), industrial manufacturing, thermal-electric plant cooling, and navigation. </a:t>
            </a:r>
            <a:r>
              <a:rPr lang="en-US" dirty="0" err="1" smtClean="0"/>
              <a:t>Mudanças</a:t>
            </a:r>
            <a:r>
              <a:rPr lang="en-US" dirty="0" smtClean="0"/>
              <a:t> </a:t>
            </a:r>
            <a:r>
              <a:rPr lang="en-US" dirty="0" err="1" smtClean="0"/>
              <a:t>Climáticas</a:t>
            </a:r>
            <a:r>
              <a:rPr lang="en-US" dirty="0" smtClean="0"/>
              <a:t> can also directly affect demand for water, when demand for crops increases in certain seasons, for instance. </a:t>
            </a:r>
          </a:p>
          <a:p>
            <a:pPr eaLnBrk="1" hangingPunct="1">
              <a:lnSpc>
                <a:spcPct val="80000"/>
              </a:lnSpc>
              <a:spcBef>
                <a:spcPct val="0"/>
              </a:spcBef>
            </a:pPr>
            <a:endParaRPr lang="en-US" dirty="0" smtClean="0"/>
          </a:p>
          <a:p>
            <a:r>
              <a:rPr lang="en-US" dirty="0" smtClean="0">
                <a:ea typeface="ＭＳ Ｐゴシック" pitchFamily="-107" charset="-128"/>
              </a:rPr>
              <a:t>And because we are a water resources management agency, we are already</a:t>
            </a:r>
            <a:r>
              <a:rPr lang="en-US" baseline="0" dirty="0" smtClean="0">
                <a:ea typeface="ＭＳ Ｐゴシック" pitchFamily="-107" charset="-128"/>
              </a:rPr>
              <a:t> seeing changes</a:t>
            </a:r>
            <a:r>
              <a:rPr lang="en-US" dirty="0" smtClean="0">
                <a:ea typeface="ＭＳ Ｐゴシック" pitchFamily="-107" charset="-128"/>
              </a:rPr>
              <a:t>, especially in snow-dominated watersheds, glaciers, Arctic ice covers, and permafrost areas. We may suspect some other changes are occurring, but don’t yet have enough definitive information to attribute these changes to </a:t>
            </a:r>
            <a:r>
              <a:rPr lang="en-US" dirty="0" err="1" smtClean="0">
                <a:ea typeface="ＭＳ Ｐゴシック" pitchFamily="-107" charset="-128"/>
              </a:rPr>
              <a:t>Mudanças</a:t>
            </a:r>
            <a:r>
              <a:rPr lang="en-US" dirty="0" smtClean="0">
                <a:ea typeface="ＭＳ Ｐゴシック" pitchFamily="-107" charset="-128"/>
              </a:rPr>
              <a:t> </a:t>
            </a:r>
            <a:r>
              <a:rPr lang="en-US" dirty="0" err="1" smtClean="0">
                <a:ea typeface="ＭＳ Ｐゴシック" pitchFamily="-107" charset="-128"/>
              </a:rPr>
              <a:t>Climáticas</a:t>
            </a:r>
            <a:r>
              <a:rPr lang="en-US" dirty="0" smtClean="0">
                <a:ea typeface="ＭＳ Ｐゴシック" pitchFamily="-107" charset="-128"/>
              </a:rPr>
              <a:t>. </a:t>
            </a:r>
          </a:p>
          <a:p>
            <a:endParaRPr lang="en-US" dirty="0" smtClean="0">
              <a:ea typeface="ＭＳ Ｐゴシック" pitchFamily="-107" charset="-128"/>
            </a:endParaRPr>
          </a:p>
          <a:p>
            <a:r>
              <a:rPr lang="en-US" dirty="0" smtClean="0">
                <a:ea typeface="ＭＳ Ｐゴシック" pitchFamily="-107" charset="-128"/>
              </a:rPr>
              <a:t>What we don’t know is how fast climate is changing, how these changes will manifest themselves, and whether some changes are irreversible. But we do know that the steps we take to adapt to </a:t>
            </a:r>
            <a:r>
              <a:rPr lang="en-US" dirty="0" err="1" smtClean="0">
                <a:ea typeface="ＭＳ Ｐゴシック" pitchFamily="-107" charset="-128"/>
              </a:rPr>
              <a:t>Mudanças</a:t>
            </a:r>
            <a:r>
              <a:rPr lang="en-US" dirty="0" smtClean="0">
                <a:ea typeface="ＭＳ Ｐゴシック" pitchFamily="-107" charset="-128"/>
              </a:rPr>
              <a:t> </a:t>
            </a:r>
            <a:r>
              <a:rPr lang="en-US" dirty="0" err="1" smtClean="0">
                <a:ea typeface="ＭＳ Ｐゴシック" pitchFamily="-107" charset="-128"/>
              </a:rPr>
              <a:t>Climáticas</a:t>
            </a:r>
            <a:r>
              <a:rPr lang="en-US" dirty="0" smtClean="0">
                <a:ea typeface="ＭＳ Ｐゴシック" pitchFamily="-107" charset="-128"/>
              </a:rPr>
              <a:t> also help us adapt to other challenges to our missions and operations, because</a:t>
            </a:r>
            <a:r>
              <a:rPr lang="en-US" baseline="0" dirty="0" smtClean="0">
                <a:ea typeface="ＭＳ Ｐゴシック" pitchFamily="-107" charset="-128"/>
              </a:rPr>
              <a:t> </a:t>
            </a:r>
            <a:r>
              <a:rPr lang="en-US" dirty="0" smtClean="0">
                <a:ea typeface="ＭＳ Ｐゴシック" pitchFamily="-107" charset="-128"/>
              </a:rPr>
              <a:t>they share a common goal: to improve resilience and decrease vulnerability.</a:t>
            </a:r>
          </a:p>
          <a:p>
            <a:endParaRPr lang="en-US" dirty="0" smtClean="0">
              <a:ea typeface="ＭＳ Ｐゴシック" pitchFamily="-107" charset="-128"/>
            </a:endParaRPr>
          </a:p>
          <a:p>
            <a:endParaRPr lang="en-US" dirty="0" smtClean="0">
              <a:ea typeface="ＭＳ Ｐゴシック" pitchFamily="-107" charset="-128"/>
            </a:endParaRPr>
          </a:p>
        </p:txBody>
      </p:sp>
      <p:sp>
        <p:nvSpPr>
          <p:cNvPr id="4" name="Slide Number Placeholder 3"/>
          <p:cNvSpPr>
            <a:spLocks noGrp="1"/>
          </p:cNvSpPr>
          <p:nvPr>
            <p:ph type="sldNum" sz="quarter" idx="10"/>
          </p:nvPr>
        </p:nvSpPr>
        <p:spPr/>
        <p:txBody>
          <a:bodyPr/>
          <a:lstStyle/>
          <a:p>
            <a:fld id="{826B23F2-5787-4E96-94C8-253EE8ABCD74}"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txBox="1">
            <a:spLocks noGrp="1" noChangeArrowheads="1"/>
          </p:cNvSpPr>
          <p:nvPr/>
        </p:nvSpPr>
        <p:spPr bwMode="auto">
          <a:xfrm>
            <a:off x="3884985" y="8684650"/>
            <a:ext cx="2971496" cy="457815"/>
          </a:xfrm>
          <a:prstGeom prst="rect">
            <a:avLst/>
          </a:prstGeom>
          <a:noFill/>
          <a:ln w="9525">
            <a:noFill/>
            <a:miter lim="800000"/>
            <a:headEnd/>
            <a:tailEnd/>
          </a:ln>
        </p:spPr>
        <p:txBody>
          <a:bodyPr lIns="91432" tIns="45715" rIns="91432" bIns="45715" anchor="b"/>
          <a:lstStyle/>
          <a:p>
            <a:pPr algn="r" defTabSz="914485"/>
            <a:fld id="{FDFACFA8-5A50-47C1-A61E-E88285E14FA1}" type="slidenum">
              <a:rPr lang="en-US" sz="1200"/>
              <a:pPr algn="r" defTabSz="914485"/>
              <a:t>24</a:t>
            </a:fld>
            <a:endParaRPr lang="en-US" sz="120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a:spcBef>
                <a:spcPct val="0"/>
              </a:spcBef>
            </a:pPr>
            <a:r>
              <a:rPr lang="en-US" smtClean="0">
                <a:latin typeface="Arial" charset="0"/>
                <a:ea typeface="ＭＳ Ｐゴシック" pitchFamily="-106" charset="-128"/>
              </a:rPr>
              <a:t>Figure 1. Simulated temperature (change this slide) and precipitation (% change, next slide) for the 20th and 21st Century climate model simulations. </a:t>
            </a:r>
            <a:r>
              <a:rPr lang="en-US" b="1" smtClean="0">
                <a:latin typeface="Arial" charset="0"/>
                <a:ea typeface="ＭＳ Ｐゴシック" pitchFamily="-106" charset="-128"/>
              </a:rPr>
              <a:t>The black curve for each panel is the weighted average of all models during the 20th Century. The colored areas indicate the range (5th to 95th percentile) for each year in the 21st Century. All changes are relative to 1970-1999 averages.</a:t>
            </a:r>
            <a:r>
              <a:rPr lang="en-US" smtClean="0">
                <a:latin typeface="Arial" charset="0"/>
                <a:ea typeface="ＭＳ Ｐゴシック" pitchFamily="-106" charset="-128"/>
              </a:rPr>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txBox="1">
            <a:spLocks noGrp="1" noChangeArrowheads="1"/>
          </p:cNvSpPr>
          <p:nvPr/>
        </p:nvSpPr>
        <p:spPr bwMode="auto">
          <a:xfrm>
            <a:off x="3884985" y="8684650"/>
            <a:ext cx="2971496" cy="457815"/>
          </a:xfrm>
          <a:prstGeom prst="rect">
            <a:avLst/>
          </a:prstGeom>
          <a:noFill/>
          <a:ln w="9525">
            <a:noFill/>
            <a:miter lim="800000"/>
            <a:headEnd/>
            <a:tailEnd/>
          </a:ln>
        </p:spPr>
        <p:txBody>
          <a:bodyPr lIns="91432" tIns="45715" rIns="91432" bIns="45715" anchor="b"/>
          <a:lstStyle/>
          <a:p>
            <a:pPr algn="r" defTabSz="914485"/>
            <a:fld id="{123AA042-3714-4D52-A91E-827487A3A90F}" type="slidenum">
              <a:rPr lang="en-US" sz="1200"/>
              <a:pPr algn="r" defTabSz="914485"/>
              <a:t>25</a:t>
            </a:fld>
            <a:endParaRPr lang="en-US" sz="120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pitchFamily="-106" charset="-128"/>
              </a:rPr>
              <a:t>Figure 2. Simulated temperature (change, previous slide) and precipitation (% change, bottom panel) for the 20th and 21st Century climate model simulations. </a:t>
            </a:r>
            <a:r>
              <a:rPr lang="en-US" b="1" dirty="0" smtClean="0">
                <a:latin typeface="Arial" charset="0"/>
                <a:ea typeface="ＭＳ Ｐゴシック" pitchFamily="-106" charset="-128"/>
              </a:rPr>
              <a:t>The black curve for each panel is the weighted average of all models during the 20th Century. The colored areas indicate the range (5th to 95th percentile) for each year in the 21st Century. All changes are relative to 1970-1999 averages.</a:t>
            </a:r>
            <a:r>
              <a:rPr lang="en-US" dirty="0" smtClean="0">
                <a:latin typeface="Arial" charset="0"/>
                <a:ea typeface="ＭＳ Ｐゴシック" pitchFamily="-106" charset="-128"/>
              </a:rPr>
              <a:t> </a:t>
            </a:r>
          </a:p>
          <a:p>
            <a:pPr eaLnBrk="1" hangingPunct="1"/>
            <a:endParaRPr lang="en-US" dirty="0" smtClean="0">
              <a:latin typeface="Arial" charset="0"/>
              <a:ea typeface="ＭＳ Ｐゴシック" pitchFamily="-106" charset="-128"/>
            </a:endParaRPr>
          </a:p>
          <a:p>
            <a:pPr eaLnBrk="1" hangingPunct="1"/>
            <a:r>
              <a:rPr lang="en-US" dirty="0" smtClean="0">
                <a:latin typeface="Arial" charset="0"/>
                <a:ea typeface="ＭＳ Ｐゴシック" pitchFamily="-106" charset="-128"/>
              </a:rPr>
              <a:t>It is worth noting that, while a few % change in total precipitation may not seem important, the way the precipitation is delivered may change. If that precipitation comes as more </a:t>
            </a:r>
            <a:r>
              <a:rPr lang="en-US" dirty="0" err="1" smtClean="0">
                <a:latin typeface="Arial" charset="0"/>
                <a:ea typeface="ＭＳ Ｐゴシック" pitchFamily="-106" charset="-128"/>
              </a:rPr>
              <a:t>Tempestades</a:t>
            </a:r>
            <a:r>
              <a:rPr lang="en-US" dirty="0" smtClean="0">
                <a:latin typeface="Arial" charset="0"/>
                <a:ea typeface="ＭＳ Ｐゴシック" pitchFamily="-106" charset="-128"/>
              </a:rPr>
              <a:t> that are comparable to those in the historical record, then the implications are for more of the same kinds of </a:t>
            </a:r>
            <a:r>
              <a:rPr lang="en-US" dirty="0" err="1" smtClean="0">
                <a:latin typeface="Arial" charset="0"/>
                <a:ea typeface="ＭＳ Ｐゴシック" pitchFamily="-106" charset="-128"/>
              </a:rPr>
              <a:t>Tempestades</a:t>
            </a:r>
            <a:r>
              <a:rPr lang="en-US" dirty="0" smtClean="0">
                <a:latin typeface="Arial" charset="0"/>
                <a:ea typeface="ＭＳ Ｐゴシック" pitchFamily="-106" charset="-128"/>
              </a:rPr>
              <a:t> that we have observed and are already prepared for. If, however, that precipitation comes as more intense </a:t>
            </a:r>
            <a:r>
              <a:rPr lang="en-US" dirty="0" err="1" smtClean="0">
                <a:latin typeface="Arial" charset="0"/>
                <a:ea typeface="ＭＳ Ｐゴシック" pitchFamily="-106" charset="-128"/>
              </a:rPr>
              <a:t>Tempestades</a:t>
            </a:r>
            <a:r>
              <a:rPr lang="en-US" dirty="0" smtClean="0">
                <a:latin typeface="Arial" charset="0"/>
                <a:ea typeface="ＭＳ Ｐゴシック" pitchFamily="-106" charset="-128"/>
              </a:rPr>
              <a:t> that deliver more precipitation than the </a:t>
            </a:r>
            <a:r>
              <a:rPr lang="en-US" dirty="0" err="1" smtClean="0">
                <a:latin typeface="Arial" charset="0"/>
                <a:ea typeface="ＭＳ Ｐゴシック" pitchFamily="-106" charset="-128"/>
              </a:rPr>
              <a:t>strorms</a:t>
            </a:r>
            <a:r>
              <a:rPr lang="en-US" dirty="0" smtClean="0">
                <a:latin typeface="Arial" charset="0"/>
                <a:ea typeface="ＭＳ Ｐゴシック" pitchFamily="-106" charset="-128"/>
              </a:rPr>
              <a:t> with which we are familiar, the meaning changes completely for urban infrastructure and </a:t>
            </a:r>
            <a:r>
              <a:rPr lang="en-US" dirty="0" err="1" smtClean="0">
                <a:latin typeface="Arial" charset="0"/>
                <a:ea typeface="ＭＳ Ｐゴシック" pitchFamily="-106" charset="-128"/>
              </a:rPr>
              <a:t>Inundação</a:t>
            </a:r>
            <a:r>
              <a:rPr lang="en-US" dirty="0" smtClean="0">
                <a:latin typeface="Arial" charset="0"/>
                <a:ea typeface="ＭＳ Ｐゴシック" pitchFamily="-106" charset="-128"/>
              </a:rPr>
              <a:t> risk.</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88DC0A-BBEE-48C2-B9DA-21EDB17C5B83}" type="slidenum">
              <a:rPr lang="en-US"/>
              <a:pPr/>
              <a:t>26</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xfrm>
            <a:off x="915988" y="4343400"/>
            <a:ext cx="5026025" cy="4114800"/>
          </a:xfrm>
        </p:spPr>
        <p:txBody>
          <a:bodyPr lIns="91428" tIns="45713" rIns="91428" bIns="45713"/>
          <a:lstStyle/>
          <a:p>
            <a:r>
              <a:rPr lang="en-US"/>
              <a:t>Spring snowmelt timing has advanced by 10-40 days in most of the West, leading to increasing flow in March (blue circles) and decreasing flow in June (red circles), especially in the Pacific Northwest.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3A6EF0-9FBC-4DBA-9AA0-23BE08C9DDF4}" type="slidenum">
              <a:rPr lang="en-US"/>
              <a:pPr/>
              <a:t>28</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100" b="1" dirty="0"/>
              <a:t>Precipitation Patterns and</a:t>
            </a:r>
            <a:r>
              <a:rPr lang="en-US" sz="1100" b="1" dirty="0" smtClean="0"/>
              <a:t> </a:t>
            </a:r>
            <a:r>
              <a:rPr lang="en-US" sz="1100" b="1" dirty="0" err="1" smtClean="0"/>
              <a:t>Seca</a:t>
            </a:r>
            <a:endParaRPr lang="en-US" sz="1100" b="1" dirty="0" smtClean="0"/>
          </a:p>
          <a:p>
            <a:r>
              <a:rPr lang="en-US" sz="1100" dirty="0" err="1" smtClean="0"/>
              <a:t>Secas</a:t>
            </a:r>
            <a:r>
              <a:rPr lang="en-US" sz="1100" dirty="0"/>
              <a:t>, like fires, are often associated with warmer conditions. There are certainly cold deserts, such as those of the high Andes, and</a:t>
            </a:r>
            <a:r>
              <a:rPr lang="en-US" sz="1100" dirty="0" smtClean="0"/>
              <a:t> </a:t>
            </a:r>
            <a:r>
              <a:rPr lang="en-US" sz="1100" dirty="0" err="1" smtClean="0"/>
              <a:t>Secas</a:t>
            </a:r>
            <a:r>
              <a:rPr lang="en-US" sz="1100" dirty="0" smtClean="0"/>
              <a:t> </a:t>
            </a:r>
            <a:r>
              <a:rPr lang="en-US" sz="1100" dirty="0"/>
              <a:t>(in the sense of reduced precipitation) can occur in the Southern Hemisphere (austral) winter. Winter</a:t>
            </a:r>
            <a:r>
              <a:rPr lang="en-US" sz="1100" dirty="0" smtClean="0"/>
              <a:t> </a:t>
            </a:r>
            <a:r>
              <a:rPr lang="en-US" sz="1100" dirty="0" err="1" smtClean="0"/>
              <a:t>Secas</a:t>
            </a:r>
            <a:r>
              <a:rPr lang="en-US" sz="1100" dirty="0" smtClean="0"/>
              <a:t> </a:t>
            </a:r>
            <a:r>
              <a:rPr lang="en-US" sz="1100" dirty="0"/>
              <a:t>(reduced rain or snow) can have important consequences for municipal and agricultural water supply, but it is often the hot, dry conditions of summer or growing season</a:t>
            </a:r>
            <a:r>
              <a:rPr lang="en-US" sz="1100" dirty="0" smtClean="0"/>
              <a:t> </a:t>
            </a:r>
            <a:r>
              <a:rPr lang="en-US" sz="1100" dirty="0" err="1" smtClean="0"/>
              <a:t>Secas</a:t>
            </a:r>
            <a:r>
              <a:rPr lang="en-US" sz="1100" dirty="0" smtClean="0"/>
              <a:t> </a:t>
            </a:r>
            <a:r>
              <a:rPr lang="en-US" sz="1100" dirty="0"/>
              <a:t>that come to mind on hearing the word  </a:t>
            </a:r>
            <a:r>
              <a:rPr lang="en-US" sz="1100" dirty="0" smtClean="0"/>
              <a:t>“</a:t>
            </a:r>
            <a:r>
              <a:rPr lang="en-US" sz="1100" dirty="0" err="1" smtClean="0"/>
              <a:t>Seca</a:t>
            </a:r>
            <a:r>
              <a:rPr lang="en-US" sz="1100" dirty="0" smtClean="0"/>
              <a:t>”</a:t>
            </a:r>
            <a:r>
              <a:rPr lang="en-US" sz="1100" dirty="0"/>
              <a:t>. Certainly increases in growing season</a:t>
            </a:r>
            <a:r>
              <a:rPr lang="en-US" sz="1100" dirty="0" smtClean="0"/>
              <a:t> </a:t>
            </a:r>
            <a:r>
              <a:rPr lang="en-US" sz="1100" dirty="0" err="1" smtClean="0"/>
              <a:t>Seca</a:t>
            </a:r>
            <a:r>
              <a:rPr lang="en-US" sz="1100" dirty="0" smtClean="0"/>
              <a:t> </a:t>
            </a:r>
            <a:r>
              <a:rPr lang="en-US" sz="1100" dirty="0"/>
              <a:t>raise the risk of decreased food production and the specter of famine. This sense of</a:t>
            </a:r>
            <a:r>
              <a:rPr lang="en-US" sz="1100" dirty="0" smtClean="0"/>
              <a:t> </a:t>
            </a:r>
            <a:r>
              <a:rPr lang="en-US" sz="1100" dirty="0" err="1" smtClean="0"/>
              <a:t>Seca</a:t>
            </a:r>
            <a:r>
              <a:rPr lang="en-US" sz="1100" dirty="0" smtClean="0"/>
              <a:t> </a:t>
            </a:r>
            <a:r>
              <a:rPr lang="en-US" sz="1100" dirty="0"/>
              <a:t>would be associated with</a:t>
            </a:r>
            <a:r>
              <a:rPr lang="en-US" sz="1100" dirty="0" smtClean="0"/>
              <a:t> </a:t>
            </a:r>
            <a:r>
              <a:rPr lang="en-US" sz="1100" dirty="0" err="1" smtClean="0"/>
              <a:t>Seca</a:t>
            </a:r>
            <a:r>
              <a:rPr lang="en-US" sz="1100" dirty="0" smtClean="0"/>
              <a:t> </a:t>
            </a:r>
            <a:r>
              <a:rPr lang="en-US" sz="1100" dirty="0"/>
              <a:t>in the normally wet season of the seasonal wet-dry tropics and sub-tropics of USSOUTHCOM. Seasonal</a:t>
            </a:r>
            <a:r>
              <a:rPr lang="en-US" sz="1100" dirty="0" smtClean="0"/>
              <a:t> </a:t>
            </a:r>
            <a:r>
              <a:rPr lang="en-US" sz="1100" dirty="0" err="1" smtClean="0"/>
              <a:t>Seca</a:t>
            </a:r>
            <a:r>
              <a:rPr lang="en-US" sz="1100" dirty="0" smtClean="0"/>
              <a:t> </a:t>
            </a:r>
            <a:r>
              <a:rPr lang="en-US" sz="1100" dirty="0"/>
              <a:t>could convert presently non-seasonal wet tropics into seasonal wet-dry tropics. </a:t>
            </a:r>
          </a:p>
          <a:p>
            <a:endParaRPr lang="en-US" sz="1100" dirty="0"/>
          </a:p>
          <a:p>
            <a:r>
              <a:rPr lang="en-US" sz="1100" dirty="0"/>
              <a:t>The IPCC AR4 (Christensen et al. 2007) did report moderate warming in the Southern Hemisphere summer of southern (temperate) South America, which could be associated with growing season</a:t>
            </a:r>
            <a:r>
              <a:rPr lang="en-US" sz="1100" dirty="0" smtClean="0"/>
              <a:t> </a:t>
            </a:r>
            <a:r>
              <a:rPr lang="en-US" sz="1100" dirty="0" err="1" smtClean="0"/>
              <a:t>Seca</a:t>
            </a:r>
            <a:r>
              <a:rPr lang="en-US" sz="1100" dirty="0" smtClean="0"/>
              <a:t> </a:t>
            </a:r>
            <a:r>
              <a:rPr lang="en-US" sz="1100" dirty="0"/>
              <a:t>in this part of South America.</a:t>
            </a:r>
            <a:r>
              <a:rPr lang="en-US" sz="1100" dirty="0" smtClean="0"/>
              <a:t> </a:t>
            </a:r>
            <a:r>
              <a:rPr lang="en-US" sz="1100" dirty="0" err="1" smtClean="0"/>
              <a:t>Seca</a:t>
            </a:r>
            <a:r>
              <a:rPr lang="en-US" sz="1100" dirty="0" smtClean="0"/>
              <a:t> </a:t>
            </a:r>
            <a:r>
              <a:rPr lang="en-US" sz="1100" dirty="0"/>
              <a:t>is, however, more associated with decreases in precipitation than increases in temperature, and the analysis of</a:t>
            </a:r>
            <a:r>
              <a:rPr lang="en-US" sz="1100" dirty="0" smtClean="0"/>
              <a:t> </a:t>
            </a:r>
            <a:r>
              <a:rPr lang="en-US" sz="1100" dirty="0" err="1" smtClean="0"/>
              <a:t>Seca</a:t>
            </a:r>
            <a:r>
              <a:rPr lang="en-US" sz="1100" dirty="0" smtClean="0"/>
              <a:t> </a:t>
            </a:r>
            <a:r>
              <a:rPr lang="en-US" sz="1100" dirty="0"/>
              <a:t>for USSOUTHCOM focuses on those changes in precipitation. </a:t>
            </a:r>
          </a:p>
          <a:p>
            <a:endParaRPr lang="en-US" sz="1100" dirty="0"/>
          </a:p>
          <a:p>
            <a:r>
              <a:rPr lang="en-US" sz="1100" dirty="0"/>
              <a:t>The IPCC AR4 reported that globally averaged precipitation is projected to increase with global warming as part of the general intensification of the global hydrological cycle (</a:t>
            </a:r>
            <a:r>
              <a:rPr lang="en-US" sz="1100" dirty="0" err="1"/>
              <a:t>Meehl</a:t>
            </a:r>
            <a:r>
              <a:rPr lang="en-US" sz="1100" dirty="0"/>
              <a:t> et al. 2007). However, while modeled precipitation generally increases in the tropics, particularly the tropical Pacific, and at high latitudes, there are general decreases in the subtropics and mid-latitudes. Christensen et al. (2007) reported decreased precipitation in the Southern Hemisphere summer/growing season (December, January, February) for southern (mid-latitude) South America. A warmer, dryer southern USSOUTHCOM could experience more growing season</a:t>
            </a:r>
            <a:r>
              <a:rPr lang="en-US" sz="1100" dirty="0" smtClean="0"/>
              <a:t> </a:t>
            </a:r>
            <a:r>
              <a:rPr lang="en-US" sz="1100" dirty="0" err="1" smtClean="0"/>
              <a:t>Seca</a:t>
            </a:r>
            <a:r>
              <a:rPr lang="en-US" sz="1100" dirty="0" smtClean="0"/>
              <a:t> </a:t>
            </a:r>
            <a:r>
              <a:rPr lang="en-US" sz="1100" dirty="0"/>
              <a:t>and the potential loss of agricultural production (e.g., forage for cattle). The CCSM3 projections here are consistent with these patterns with strong</a:t>
            </a:r>
            <a:r>
              <a:rPr lang="en-US" sz="1100" dirty="0" smtClean="0"/>
              <a:t> </a:t>
            </a:r>
            <a:r>
              <a:rPr lang="en-US" sz="1100" dirty="0" err="1" smtClean="0"/>
              <a:t>Secas</a:t>
            </a:r>
            <a:r>
              <a:rPr lang="en-US" sz="1100" dirty="0" smtClean="0"/>
              <a:t> </a:t>
            </a:r>
            <a:r>
              <a:rPr lang="en-US" sz="1100" dirty="0"/>
              <a:t>over southern Chile and Argentina (QDR</a:t>
            </a:r>
            <a:r>
              <a:rPr lang="en-US" sz="1100" dirty="0" smtClean="0"/>
              <a:t> </a:t>
            </a:r>
            <a:r>
              <a:rPr lang="en-US" sz="1100" dirty="0" err="1" smtClean="0"/>
              <a:t>Mudanças</a:t>
            </a:r>
            <a:r>
              <a:rPr lang="en-US" sz="1100" dirty="0" smtClean="0"/>
              <a:t> </a:t>
            </a:r>
            <a:r>
              <a:rPr lang="en-US" sz="1100" dirty="0" err="1" smtClean="0"/>
              <a:t>Climáticas</a:t>
            </a:r>
            <a:r>
              <a:rPr lang="en-US" sz="1100" dirty="0" smtClean="0"/>
              <a:t> </a:t>
            </a:r>
            <a:r>
              <a:rPr lang="en-US" sz="1100" dirty="0"/>
              <a:t>Support). </a:t>
            </a:r>
          </a:p>
          <a:p>
            <a:endParaRPr lang="en-US" sz="1100" dirty="0"/>
          </a:p>
          <a:p>
            <a:r>
              <a:rPr lang="en-US" sz="1100" dirty="0"/>
              <a:t>The Standardized Precipitation Index (SPI, McKee et al. 1993) is an index of</a:t>
            </a:r>
            <a:r>
              <a:rPr lang="en-US" sz="1100" dirty="0" smtClean="0"/>
              <a:t> </a:t>
            </a:r>
            <a:r>
              <a:rPr lang="en-US" sz="1100" dirty="0" err="1" smtClean="0"/>
              <a:t>Seca</a:t>
            </a:r>
            <a:r>
              <a:rPr lang="en-US" sz="1100" dirty="0" smtClean="0"/>
              <a:t> </a:t>
            </a:r>
            <a:r>
              <a:rPr lang="en-US" sz="1100" dirty="0"/>
              <a:t>beyond just decreases in precipitation, one that incorporates precipitation extremes (Methods). A negative value for SPI indicates</a:t>
            </a:r>
            <a:r>
              <a:rPr lang="en-US" sz="1100" dirty="0" smtClean="0"/>
              <a:t> </a:t>
            </a:r>
            <a:r>
              <a:rPr lang="en-US" sz="1100" dirty="0" err="1" smtClean="0"/>
              <a:t>Seca</a:t>
            </a:r>
            <a:r>
              <a:rPr lang="en-US" sz="1100" dirty="0" smtClean="0"/>
              <a:t>, </a:t>
            </a:r>
            <a:r>
              <a:rPr lang="en-US" sz="1100" dirty="0"/>
              <a:t>a positive value indicates wet conditions. Largely independent of scenario, the patterns of SPI calculated from CCSM3 projections indicate a general wetting of USSOUTHCOM except in Central America where the</a:t>
            </a:r>
            <a:r>
              <a:rPr lang="en-US" sz="1100" dirty="0" smtClean="0"/>
              <a:t> </a:t>
            </a:r>
            <a:r>
              <a:rPr lang="en-US" sz="1100" dirty="0" err="1" smtClean="0"/>
              <a:t>Seca</a:t>
            </a:r>
            <a:r>
              <a:rPr lang="en-US" sz="1100" dirty="0" smtClean="0"/>
              <a:t> </a:t>
            </a:r>
            <a:r>
              <a:rPr lang="en-US" sz="1100" dirty="0"/>
              <a:t>index is high, along the tropical Pacific and Atlantic coasts, and in southern Chile. The wet and dry conditions both increase over time and are at a maximum in 2100 under the A1FI scenario (QDR</a:t>
            </a:r>
            <a:r>
              <a:rPr lang="en-US" sz="1100" dirty="0" smtClean="0"/>
              <a:t> </a:t>
            </a:r>
            <a:r>
              <a:rPr lang="en-US" sz="1100" dirty="0" err="1" smtClean="0"/>
              <a:t>Mudanças</a:t>
            </a:r>
            <a:r>
              <a:rPr lang="en-US" sz="1100" dirty="0" smtClean="0"/>
              <a:t> </a:t>
            </a:r>
            <a:r>
              <a:rPr lang="en-US" sz="1100" dirty="0" err="1" smtClean="0"/>
              <a:t>Climáticas</a:t>
            </a:r>
            <a:r>
              <a:rPr lang="en-US" sz="1100" dirty="0" smtClean="0"/>
              <a:t> </a:t>
            </a:r>
            <a:r>
              <a:rPr lang="en-US" sz="1100" dirty="0"/>
              <a:t>Support). These patterns of</a:t>
            </a:r>
            <a:r>
              <a:rPr lang="en-US" sz="1100" dirty="0" smtClean="0"/>
              <a:t> </a:t>
            </a:r>
            <a:r>
              <a:rPr lang="en-US" sz="1100" dirty="0" err="1" smtClean="0"/>
              <a:t>Seca</a:t>
            </a:r>
            <a:r>
              <a:rPr lang="en-US" sz="1100" dirty="0" smtClean="0"/>
              <a:t> </a:t>
            </a:r>
            <a:r>
              <a:rPr lang="en-US" sz="1100" dirty="0"/>
              <a:t>could have consequences for water resources in the heavily populated coastal region of USSOUTHCOM. </a:t>
            </a:r>
          </a:p>
          <a:p>
            <a:endParaRPr lang="en-US" sz="1100" dirty="0"/>
          </a:p>
          <a:p>
            <a:r>
              <a:rPr lang="en-US" sz="1100" dirty="0"/>
              <a:t>Source: adapted from ORNL Climate Extremes Research Group.</a:t>
            </a:r>
          </a:p>
        </p:txBody>
      </p:sp>
      <p:sp>
        <p:nvSpPr>
          <p:cNvPr id="4" name="Slide Number Placeholder 3"/>
          <p:cNvSpPr>
            <a:spLocks noGrp="1"/>
          </p:cNvSpPr>
          <p:nvPr>
            <p:ph type="sldNum" sz="quarter" idx="10"/>
          </p:nvPr>
        </p:nvSpPr>
        <p:spPr/>
        <p:txBody>
          <a:bodyPr/>
          <a:lstStyle/>
          <a:p>
            <a:fld id="{0064ED1C-59ED-4711-A7E9-1A1EFB78412A}" type="slidenum">
              <a:rPr lang="en-US" smtClean="0"/>
              <a:pPr/>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normAutofit fontScale="77500" lnSpcReduction="20000"/>
          </a:bodyPr>
          <a:lstStyle/>
          <a:p>
            <a:endParaRPr lang="en-US" dirty="0" smtClean="0"/>
          </a:p>
          <a:p>
            <a:pPr defTabSz="905347">
              <a:defRPr/>
            </a:pPr>
            <a:r>
              <a:rPr lang="en-US" dirty="0" smtClean="0"/>
              <a:t>The Responses to </a:t>
            </a:r>
            <a:r>
              <a:rPr lang="en-US" dirty="0" err="1" smtClean="0"/>
              <a:t>Mudanças</a:t>
            </a:r>
            <a:r>
              <a:rPr lang="en-US" dirty="0" smtClean="0"/>
              <a:t> </a:t>
            </a:r>
            <a:r>
              <a:rPr lang="en-US" dirty="0" err="1" smtClean="0"/>
              <a:t>Climáticas</a:t>
            </a:r>
            <a:r>
              <a:rPr lang="en-US" dirty="0" smtClean="0"/>
              <a:t> Program supports the USACE </a:t>
            </a:r>
            <a:r>
              <a:rPr lang="en-US" dirty="0" err="1" smtClean="0"/>
              <a:t>Adaptação</a:t>
            </a:r>
            <a:r>
              <a:rPr lang="en-US" dirty="0" smtClean="0"/>
              <a:t> </a:t>
            </a:r>
            <a:r>
              <a:rPr lang="en-US" dirty="0" err="1" smtClean="0"/>
              <a:t>às</a:t>
            </a:r>
            <a:r>
              <a:rPr lang="en-US" dirty="0" smtClean="0"/>
              <a:t> </a:t>
            </a:r>
            <a:r>
              <a:rPr lang="en-US" dirty="0" err="1" smtClean="0"/>
              <a:t>Mudanças</a:t>
            </a:r>
            <a:r>
              <a:rPr lang="en-US" dirty="0" smtClean="0"/>
              <a:t> </a:t>
            </a:r>
            <a:r>
              <a:rPr lang="en-US" dirty="0" err="1" smtClean="0"/>
              <a:t>Climáticas</a:t>
            </a:r>
            <a:r>
              <a:rPr lang="en-US" dirty="0" smtClean="0"/>
              <a:t> mission to improve resilience and decrease vulnerability to the effects of </a:t>
            </a:r>
            <a:r>
              <a:rPr lang="en-US" dirty="0" err="1" smtClean="0"/>
              <a:t>Mudanças</a:t>
            </a:r>
            <a:r>
              <a:rPr lang="en-US" dirty="0" smtClean="0"/>
              <a:t> </a:t>
            </a:r>
            <a:r>
              <a:rPr lang="en-US" dirty="0" err="1" smtClean="0"/>
              <a:t>Climáticas</a:t>
            </a:r>
            <a:r>
              <a:rPr lang="en-US" dirty="0" smtClean="0"/>
              <a:t> and variability.</a:t>
            </a:r>
          </a:p>
          <a:p>
            <a:pPr defTabSz="905347">
              <a:defRPr/>
            </a:pPr>
            <a:endParaRPr lang="en-US" dirty="0" smtClean="0"/>
          </a:p>
          <a:p>
            <a:pPr defTabSz="867707">
              <a:defRPr/>
            </a:pPr>
            <a:r>
              <a:rPr lang="en-US" dirty="0" smtClean="0">
                <a:latin typeface="Arial" charset="0"/>
              </a:rPr>
              <a:t>We believe that the scope, collaboration, and resources applied to </a:t>
            </a:r>
            <a:r>
              <a:rPr lang="en-US" dirty="0" err="1" smtClean="0">
                <a:latin typeface="Arial" charset="0"/>
              </a:rPr>
              <a:t>Mudanças</a:t>
            </a:r>
            <a:r>
              <a:rPr lang="en-US" dirty="0" smtClean="0">
                <a:latin typeface="Arial" charset="0"/>
              </a:rPr>
              <a:t> </a:t>
            </a:r>
            <a:r>
              <a:rPr lang="en-US" dirty="0" err="1" smtClean="0">
                <a:latin typeface="Arial" charset="0"/>
              </a:rPr>
              <a:t>Climáticas</a:t>
            </a:r>
            <a:r>
              <a:rPr lang="en-US" dirty="0" smtClean="0">
                <a:latin typeface="Arial" charset="0"/>
              </a:rPr>
              <a:t> adaptation planning, demonstrate the importance USACE has placed on this critical challenge to the long-term sustainability of our mission, operations, programs and projects that oversee and administer public water resources and associated infrastructure in every state, as well as several international </a:t>
            </a:r>
            <a:r>
              <a:rPr lang="en-US" dirty="0" err="1" smtClean="0">
                <a:latin typeface="Arial" charset="0"/>
              </a:rPr>
              <a:t>Bacias</a:t>
            </a:r>
            <a:r>
              <a:rPr lang="en-US" dirty="0" smtClean="0">
                <a:latin typeface="Arial" charset="0"/>
              </a:rPr>
              <a:t>, and support military operations worldwide that promote peace and stability. </a:t>
            </a:r>
          </a:p>
          <a:p>
            <a:endParaRPr lang="en-US" dirty="0" smtClean="0"/>
          </a:p>
          <a:p>
            <a:pPr defTabSz="901726">
              <a:defRPr/>
            </a:pPr>
            <a:r>
              <a:rPr lang="en-US" dirty="0" smtClean="0"/>
              <a:t>There are many definitions of resilience – but essentially for USACE, improving resilience means that we can </a:t>
            </a:r>
            <a:r>
              <a:rPr lang="en-US" b="1" dirty="0" smtClean="0">
                <a:latin typeface="Arial" charset="0"/>
              </a:rPr>
              <a:t>successfully perform our missions, operations, programs, and projects </a:t>
            </a:r>
            <a:r>
              <a:rPr lang="en-US" dirty="0" smtClean="0">
                <a:latin typeface="Arial" charset="0"/>
              </a:rPr>
              <a:t>despite the challenges of global and </a:t>
            </a:r>
            <a:r>
              <a:rPr lang="en-US" dirty="0" err="1" smtClean="0">
                <a:latin typeface="Arial" charset="0"/>
              </a:rPr>
              <a:t>Mudanças</a:t>
            </a:r>
            <a:r>
              <a:rPr lang="en-US" dirty="0" smtClean="0">
                <a:latin typeface="Arial" charset="0"/>
              </a:rPr>
              <a:t> </a:t>
            </a:r>
            <a:r>
              <a:rPr lang="en-US" dirty="0" err="1" smtClean="0">
                <a:latin typeface="Arial" charset="0"/>
              </a:rPr>
              <a:t>Climáticas</a:t>
            </a:r>
            <a:r>
              <a:rPr lang="en-US" b="0" dirty="0" smtClean="0"/>
              <a:t>, </a:t>
            </a:r>
            <a:r>
              <a:rPr lang="en-US" dirty="0" smtClean="0"/>
              <a:t>and that we have the capacity for positive adaptation with no significant change to structure or function. </a:t>
            </a:r>
          </a:p>
          <a:p>
            <a:pPr defTabSz="901726">
              <a:defRPr/>
            </a:pPr>
            <a:endParaRPr lang="en-US" dirty="0" smtClean="0"/>
          </a:p>
          <a:p>
            <a:pPr defTabSz="901726">
              <a:defRPr/>
            </a:pPr>
            <a:endParaRPr lang="en-US" dirty="0" smtClean="0"/>
          </a:p>
          <a:p>
            <a:pPr defTabSz="901726">
              <a:defRPr/>
            </a:pPr>
            <a:endParaRPr lang="en-US" dirty="0" smtClean="0"/>
          </a:p>
          <a:p>
            <a:r>
              <a:rPr lang="en-US" dirty="0" smtClean="0"/>
              <a:t>****************************************************************************</a:t>
            </a:r>
          </a:p>
          <a:p>
            <a:endParaRPr lang="en-US" dirty="0" smtClean="0"/>
          </a:p>
          <a:p>
            <a:r>
              <a:rPr lang="en-US" b="1" dirty="0" smtClean="0"/>
              <a:t>Resilience</a:t>
            </a:r>
            <a:r>
              <a:rPr lang="en-US" dirty="0" smtClean="0"/>
              <a:t> – Amount of change a system can undergo without changing state. (IPCC, TAR, 2001)</a:t>
            </a:r>
          </a:p>
          <a:p>
            <a:endParaRPr lang="en-US" dirty="0" smtClean="0"/>
          </a:p>
          <a:p>
            <a:r>
              <a:rPr lang="en-US" b="1" dirty="0" smtClean="0"/>
              <a:t>Resilience</a:t>
            </a:r>
            <a:r>
              <a:rPr lang="en-US" dirty="0" smtClean="0"/>
              <a:t> – Resilience is a tendency to maintain integrity when subject to disturbance. (</a:t>
            </a:r>
            <a:r>
              <a:rPr lang="en-US" dirty="0" err="1" smtClean="0"/>
              <a:t>UNDP</a:t>
            </a:r>
            <a:r>
              <a:rPr lang="en-US" dirty="0" smtClean="0"/>
              <a:t>, 2005)</a:t>
            </a:r>
          </a:p>
          <a:p>
            <a:endParaRPr lang="en-US" dirty="0" smtClean="0"/>
          </a:p>
          <a:p>
            <a:r>
              <a:rPr lang="en-US" b="1" dirty="0" smtClean="0"/>
              <a:t>Resilience</a:t>
            </a:r>
            <a:r>
              <a:rPr lang="en-US" dirty="0" smtClean="0"/>
              <a:t> – The ability of a system to recover from the effect of an extreme load that may have caused harm. (</a:t>
            </a:r>
            <a:r>
              <a:rPr lang="en-US" dirty="0" err="1" smtClean="0"/>
              <a:t>UKCIP</a:t>
            </a:r>
            <a:r>
              <a:rPr lang="en-US" dirty="0" smtClean="0"/>
              <a:t>, 2003)</a:t>
            </a:r>
          </a:p>
          <a:p>
            <a:endParaRPr lang="en-US" dirty="0" smtClean="0"/>
          </a:p>
          <a:p>
            <a:r>
              <a:rPr lang="en-US" b="1" dirty="0" smtClean="0"/>
              <a:t>Resilience</a:t>
            </a:r>
            <a:r>
              <a:rPr lang="en-US" dirty="0" smtClean="0"/>
              <a:t> – The capacity of a system, community or society potentially exposed to hazards to adapt, by resisting or changing in order to reach and maintain an acceptable level of functioning and structure. This is determined by the degree to which the social system is capable of organizing itself to increase its capacity for learning from past disasters for better future protection and to improve risk reduction measures. (UN/</a:t>
            </a:r>
            <a:r>
              <a:rPr lang="en-US" dirty="0" err="1" smtClean="0"/>
              <a:t>ISDR</a:t>
            </a:r>
            <a:r>
              <a:rPr lang="en-US" dirty="0" smtClean="0"/>
              <a:t>, 2004)</a:t>
            </a:r>
          </a:p>
          <a:p>
            <a:endParaRPr lang="en-US" dirty="0"/>
          </a:p>
        </p:txBody>
      </p:sp>
      <p:sp>
        <p:nvSpPr>
          <p:cNvPr id="4" name="Slide Number Placeholder 3"/>
          <p:cNvSpPr>
            <a:spLocks noGrp="1"/>
          </p:cNvSpPr>
          <p:nvPr>
            <p:ph type="sldNum" sz="quarter" idx="10"/>
          </p:nvPr>
        </p:nvSpPr>
        <p:spPr/>
        <p:txBody>
          <a:bodyPr/>
          <a:lstStyle/>
          <a:p>
            <a:fld id="{6616639B-9D40-4E65-AEFE-F8D7DEF9E05D}"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normAutofit fontScale="92500"/>
          </a:bodyPr>
          <a:lstStyle/>
          <a:p>
            <a:pPr defTabSz="867822" fontAlgn="base">
              <a:spcBef>
                <a:spcPct val="30000"/>
              </a:spcBef>
              <a:spcAft>
                <a:spcPct val="0"/>
              </a:spcAft>
              <a:defRPr/>
            </a:pPr>
            <a:r>
              <a:rPr lang="en-US" dirty="0" smtClean="0">
                <a:latin typeface="Arial" charset="0"/>
              </a:rPr>
              <a:t>In June 2011, the Assistant Secretary of the Army for Civil Works, Ms. Jo-Ellen Darcy, signed the USACE </a:t>
            </a:r>
            <a:r>
              <a:rPr lang="en-US" dirty="0" err="1" smtClean="0">
                <a:latin typeface="Arial" charset="0"/>
              </a:rPr>
              <a:t>Mudanças</a:t>
            </a:r>
            <a:r>
              <a:rPr lang="en-US" dirty="0" smtClean="0">
                <a:latin typeface="Arial" charset="0"/>
              </a:rPr>
              <a:t> </a:t>
            </a:r>
            <a:r>
              <a:rPr lang="en-US" dirty="0" err="1" smtClean="0">
                <a:latin typeface="Arial" charset="0"/>
              </a:rPr>
              <a:t>Climáticas</a:t>
            </a:r>
            <a:r>
              <a:rPr lang="en-US" dirty="0" smtClean="0">
                <a:latin typeface="Arial" charset="0"/>
              </a:rPr>
              <a:t> Adaptation Policy Statement. </a:t>
            </a:r>
          </a:p>
          <a:p>
            <a:pPr defTabSz="867822" fontAlgn="base">
              <a:spcBef>
                <a:spcPct val="30000"/>
              </a:spcBef>
              <a:spcAft>
                <a:spcPct val="0"/>
              </a:spcAft>
              <a:defRPr/>
            </a:pPr>
            <a:endParaRPr lang="en-US" dirty="0" smtClean="0">
              <a:latin typeface="Arial" charset="0"/>
            </a:endParaRPr>
          </a:p>
          <a:p>
            <a:r>
              <a:rPr lang="en-US" dirty="0" smtClean="0">
                <a:latin typeface="Arial" charset="0"/>
              </a:rPr>
              <a:t>The policy statement signed by Ms. Darcy calls for integrating </a:t>
            </a:r>
            <a:r>
              <a:rPr lang="en-US" dirty="0" err="1" smtClean="0">
                <a:latin typeface="Arial" charset="0"/>
              </a:rPr>
              <a:t>Mudanças</a:t>
            </a:r>
            <a:r>
              <a:rPr lang="en-US" dirty="0" smtClean="0">
                <a:latin typeface="Arial" charset="0"/>
              </a:rPr>
              <a:t> </a:t>
            </a:r>
            <a:r>
              <a:rPr lang="en-US" dirty="0" err="1" smtClean="0">
                <a:latin typeface="Arial" charset="0"/>
              </a:rPr>
              <a:t>Climáticas</a:t>
            </a:r>
            <a:r>
              <a:rPr lang="en-US" dirty="0" smtClean="0">
                <a:latin typeface="Arial" charset="0"/>
              </a:rPr>
              <a:t> adaptation into all that we do. </a:t>
            </a:r>
            <a:r>
              <a:rPr lang="en-US" dirty="0" smtClean="0"/>
              <a:t>The statement notes that </a:t>
            </a:r>
            <a:r>
              <a:rPr lang="en-US" dirty="0" err="1" smtClean="0"/>
              <a:t>Mudanças</a:t>
            </a:r>
            <a:r>
              <a:rPr lang="en-US" dirty="0" smtClean="0"/>
              <a:t> </a:t>
            </a:r>
            <a:r>
              <a:rPr lang="en-US" dirty="0" err="1" smtClean="0"/>
              <a:t>Climáticas</a:t>
            </a:r>
            <a:r>
              <a:rPr lang="en-US" dirty="0" smtClean="0"/>
              <a:t> and variability, both observed and as projected for the future, are among those important drivers of global change having significant impacts to the management of US national water resources and infrastructure. </a:t>
            </a:r>
          </a:p>
          <a:p>
            <a:endParaRPr lang="en-US" dirty="0" smtClean="0"/>
          </a:p>
          <a:p>
            <a:pPr defTabSz="867822" fontAlgn="base">
              <a:spcBef>
                <a:spcPct val="30000"/>
              </a:spcBef>
              <a:spcAft>
                <a:spcPct val="0"/>
              </a:spcAft>
              <a:defRPr/>
            </a:pPr>
            <a:r>
              <a:rPr lang="en-US" dirty="0" smtClean="0">
                <a:latin typeface="Arial" charset="0"/>
              </a:rPr>
              <a:t>It also points out that we should do this now based on the best available and actionable science – and plenty of information is available – and that we should consider </a:t>
            </a:r>
            <a:r>
              <a:rPr lang="en-US" dirty="0" err="1" smtClean="0">
                <a:latin typeface="Arial" charset="0"/>
              </a:rPr>
              <a:t>Mudanças</a:t>
            </a:r>
            <a:r>
              <a:rPr lang="en-US" dirty="0" smtClean="0">
                <a:latin typeface="Arial" charset="0"/>
              </a:rPr>
              <a:t> </a:t>
            </a:r>
            <a:r>
              <a:rPr lang="en-US" dirty="0" err="1" smtClean="0">
                <a:latin typeface="Arial" charset="0"/>
              </a:rPr>
              <a:t>Climáticas</a:t>
            </a:r>
            <a:r>
              <a:rPr lang="en-US" dirty="0" smtClean="0">
                <a:latin typeface="Arial" charset="0"/>
              </a:rPr>
              <a:t> impacts as we plan for the future. We are developing methods that</a:t>
            </a:r>
            <a:r>
              <a:rPr lang="en-US" baseline="0" dirty="0" smtClean="0">
                <a:latin typeface="Arial" charset="0"/>
              </a:rPr>
              <a:t> will support an appropriate level of analysis for the decision being made. </a:t>
            </a:r>
            <a:endParaRPr lang="en-US" dirty="0" smtClean="0">
              <a:latin typeface="Arial" charset="0"/>
            </a:endParaRPr>
          </a:p>
          <a:p>
            <a:pPr defTabSz="867822" fontAlgn="base">
              <a:spcBef>
                <a:spcPct val="30000"/>
              </a:spcBef>
              <a:spcAft>
                <a:spcPct val="0"/>
              </a:spcAft>
              <a:defRPr/>
            </a:pPr>
            <a:endParaRPr lang="en-US" dirty="0" smtClean="0">
              <a:latin typeface="Arial" charset="0"/>
            </a:endParaRPr>
          </a:p>
          <a:p>
            <a:pPr defTabSz="867822" fontAlgn="base">
              <a:spcBef>
                <a:spcPct val="30000"/>
              </a:spcBef>
              <a:spcAft>
                <a:spcPct val="0"/>
              </a:spcAft>
              <a:defRPr/>
            </a:pPr>
            <a:r>
              <a:rPr lang="en-US" dirty="0" smtClean="0">
                <a:latin typeface="Arial" charset="0"/>
              </a:rPr>
              <a:t>This policy establishes the Assistant Secretary of the Army for Civil Works as the Agency official responsible for ensuring implementation of all aspects of this policy. </a:t>
            </a:r>
          </a:p>
          <a:p>
            <a:pPr defTabSz="867822" fontAlgn="base">
              <a:spcBef>
                <a:spcPct val="30000"/>
              </a:spcBef>
              <a:spcAft>
                <a:spcPct val="0"/>
              </a:spcAft>
              <a:defRPr/>
            </a:pPr>
            <a:endParaRPr lang="en-US" dirty="0" smtClean="0">
              <a:latin typeface="Arial" charset="0"/>
            </a:endParaRPr>
          </a:p>
          <a:p>
            <a:r>
              <a:rPr lang="en-US" dirty="0" smtClean="0">
                <a:latin typeface="Arial" charset="0"/>
              </a:rPr>
              <a:t>Through this Policy, USACE establishes the USACE </a:t>
            </a:r>
            <a:r>
              <a:rPr lang="en-US" dirty="0" err="1" smtClean="0">
                <a:latin typeface="Arial" charset="0"/>
              </a:rPr>
              <a:t>Mudanças</a:t>
            </a:r>
            <a:r>
              <a:rPr lang="en-US" dirty="0" smtClean="0">
                <a:latin typeface="Arial" charset="0"/>
              </a:rPr>
              <a:t> </a:t>
            </a:r>
            <a:r>
              <a:rPr lang="en-US" dirty="0" err="1" smtClean="0">
                <a:latin typeface="Arial" charset="0"/>
              </a:rPr>
              <a:t>Climáticas</a:t>
            </a:r>
            <a:r>
              <a:rPr lang="en-US" dirty="0" smtClean="0">
                <a:latin typeface="Arial" charset="0"/>
              </a:rPr>
              <a:t> Adaptation Steering Committee to oversee and coordinate agency-wide </a:t>
            </a:r>
            <a:r>
              <a:rPr lang="en-US" dirty="0" err="1" smtClean="0">
                <a:latin typeface="Arial" charset="0"/>
              </a:rPr>
              <a:t>Mudanças</a:t>
            </a:r>
            <a:r>
              <a:rPr lang="en-US" dirty="0" smtClean="0">
                <a:latin typeface="Arial" charset="0"/>
              </a:rPr>
              <a:t> </a:t>
            </a:r>
            <a:r>
              <a:rPr lang="en-US" dirty="0" err="1" smtClean="0">
                <a:latin typeface="Arial" charset="0"/>
              </a:rPr>
              <a:t>Climáticas</a:t>
            </a:r>
            <a:r>
              <a:rPr lang="en-US" dirty="0" smtClean="0">
                <a:latin typeface="Arial" charset="0"/>
              </a:rPr>
              <a:t> adaptation planning and implementation. The Steering Committee is chaired by the USACE Chief, Engineering and Construction, and the first meeting is tomorrow.</a:t>
            </a:r>
          </a:p>
          <a:p>
            <a:pPr defTabSz="867707">
              <a:defRPr/>
            </a:pPr>
            <a:endParaRPr lang="en-US" baseline="0" dirty="0" smtClean="0">
              <a:latin typeface="Arial" charset="0"/>
            </a:endParaRPr>
          </a:p>
        </p:txBody>
      </p:sp>
      <p:sp>
        <p:nvSpPr>
          <p:cNvPr id="4" name="Slide Number Placeholder 3"/>
          <p:cNvSpPr>
            <a:spLocks noGrp="1"/>
          </p:cNvSpPr>
          <p:nvPr>
            <p:ph type="sldNum" sz="quarter" idx="10"/>
          </p:nvPr>
        </p:nvSpPr>
        <p:spPr/>
        <p:txBody>
          <a:bodyPr/>
          <a:lstStyle/>
          <a:p>
            <a:fld id="{6616639B-9D40-4E65-AEFE-F8D7DEF9E05D}"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899404">
              <a:defRPr/>
            </a:pPr>
            <a:r>
              <a:rPr lang="en-US" sz="1100" dirty="0" smtClean="0"/>
              <a:t>Two factors</a:t>
            </a:r>
            <a:r>
              <a:rPr lang="en-US" sz="1100" baseline="0" dirty="0" smtClean="0"/>
              <a:t> of water resources management are especially important to note: </a:t>
            </a:r>
          </a:p>
          <a:p>
            <a:pPr defTabSz="899404">
              <a:defRPr/>
            </a:pPr>
            <a:endParaRPr lang="en-US" sz="1100" baseline="0" dirty="0" smtClean="0"/>
          </a:p>
          <a:p>
            <a:pPr defTabSz="899404">
              <a:defRPr/>
            </a:pPr>
            <a:r>
              <a:rPr lang="en-US" sz="1100" baseline="0" dirty="0" smtClean="0"/>
              <a:t>First – </a:t>
            </a:r>
            <a:r>
              <a:rPr lang="en-US" sz="1100" baseline="0" dirty="0" err="1" smtClean="0"/>
              <a:t>Mudanças</a:t>
            </a:r>
            <a:r>
              <a:rPr lang="en-US" sz="1100" baseline="0" dirty="0" smtClean="0"/>
              <a:t> </a:t>
            </a:r>
            <a:r>
              <a:rPr lang="en-US" sz="1100" baseline="0" dirty="0" err="1" smtClean="0"/>
              <a:t>Climáticas</a:t>
            </a:r>
            <a:r>
              <a:rPr lang="en-US" sz="1100" baseline="0" dirty="0" smtClean="0"/>
              <a:t>, </a:t>
            </a:r>
            <a:r>
              <a:rPr lang="en-US" sz="1100" baseline="0" dirty="0" err="1" smtClean="0"/>
              <a:t>Eventos</a:t>
            </a:r>
            <a:r>
              <a:rPr lang="en-US" sz="1100" baseline="0" dirty="0" smtClean="0"/>
              <a:t> </a:t>
            </a:r>
            <a:r>
              <a:rPr lang="en-US" sz="1100" baseline="0" dirty="0" err="1" smtClean="0"/>
              <a:t>extremos</a:t>
            </a:r>
            <a:r>
              <a:rPr lang="en-US" sz="1100" baseline="0" dirty="0" smtClean="0"/>
              <a:t>, and increasing variability increase the vulnerability of water resources infrastructure, and </a:t>
            </a:r>
          </a:p>
          <a:p>
            <a:pPr defTabSz="899404">
              <a:defRPr/>
            </a:pPr>
            <a:endParaRPr lang="en-US" sz="1100" baseline="0" dirty="0" smtClean="0"/>
          </a:p>
          <a:p>
            <a:pPr defTabSz="899404">
              <a:defRPr/>
            </a:pPr>
            <a:r>
              <a:rPr lang="en-US" sz="1100" baseline="0" dirty="0" smtClean="0"/>
              <a:t>Second, the long lifetime of </a:t>
            </a:r>
            <a:r>
              <a:rPr lang="en-US" sz="1100" baseline="0" dirty="0" err="1" smtClean="0"/>
              <a:t>Infraestrutura</a:t>
            </a:r>
            <a:r>
              <a:rPr lang="en-US" sz="1100" baseline="0" dirty="0" smtClean="0"/>
              <a:t> de </a:t>
            </a:r>
            <a:r>
              <a:rPr lang="en-US" sz="1100" baseline="0" dirty="0" err="1" smtClean="0"/>
              <a:t>Recursos</a:t>
            </a:r>
            <a:r>
              <a:rPr lang="en-US" sz="1100" baseline="0" dirty="0" smtClean="0"/>
              <a:t> </a:t>
            </a:r>
            <a:r>
              <a:rPr lang="en-US" sz="1100" baseline="0" dirty="0" err="1" smtClean="0"/>
              <a:t>Hídricoshas</a:t>
            </a:r>
            <a:r>
              <a:rPr lang="en-US" sz="1100" baseline="0" dirty="0" smtClean="0"/>
              <a:t> additional implications we need to consider in the context of </a:t>
            </a:r>
            <a:r>
              <a:rPr lang="en-US" sz="1100" baseline="0" dirty="0" err="1" smtClean="0"/>
              <a:t>Eventos</a:t>
            </a:r>
            <a:r>
              <a:rPr lang="en-US" sz="1100" baseline="0" dirty="0" smtClean="0"/>
              <a:t> </a:t>
            </a:r>
            <a:r>
              <a:rPr lang="en-US" sz="1100" baseline="0" dirty="0" err="1" smtClean="0"/>
              <a:t>extremos</a:t>
            </a:r>
            <a:r>
              <a:rPr lang="en-US" sz="1100" baseline="0" dirty="0" smtClean="0"/>
              <a:t>. </a:t>
            </a:r>
            <a:endParaRPr lang="en-US" sz="1100" dirty="0" smtClean="0"/>
          </a:p>
          <a:p>
            <a:pPr defTabSz="899404">
              <a:defRPr/>
            </a:pPr>
            <a:endParaRPr lang="en-US" sz="1100" dirty="0" smtClean="0"/>
          </a:p>
          <a:p>
            <a:pPr defTabSz="899404">
              <a:defRPr/>
            </a:pPr>
            <a:r>
              <a:rPr lang="en-US" sz="1100" dirty="0" smtClean="0"/>
              <a:t>Our own experience shows us that </a:t>
            </a:r>
            <a:r>
              <a:rPr lang="en-US" sz="1100" dirty="0" err="1" smtClean="0"/>
              <a:t>Mudanças</a:t>
            </a:r>
            <a:r>
              <a:rPr lang="en-US" sz="1100" dirty="0" smtClean="0"/>
              <a:t> </a:t>
            </a:r>
            <a:r>
              <a:rPr lang="en-US" sz="1100" dirty="0" err="1" smtClean="0"/>
              <a:t>Climáticas</a:t>
            </a:r>
            <a:r>
              <a:rPr lang="en-US" sz="1100" dirty="0" smtClean="0"/>
              <a:t> and variability</a:t>
            </a:r>
            <a:r>
              <a:rPr lang="en-US" sz="1100" baseline="0" dirty="0" smtClean="0"/>
              <a:t> </a:t>
            </a:r>
            <a:r>
              <a:rPr lang="en-US" sz="1100" dirty="0" smtClean="0"/>
              <a:t>– </a:t>
            </a:r>
            <a:r>
              <a:rPr lang="en-US" sz="1100" baseline="0" dirty="0" smtClean="0"/>
              <a:t>especially </a:t>
            </a:r>
            <a:r>
              <a:rPr lang="en-US" sz="1100" baseline="0" dirty="0" err="1" smtClean="0"/>
              <a:t>Eventos</a:t>
            </a:r>
            <a:r>
              <a:rPr lang="en-US" sz="1100" baseline="0" dirty="0" smtClean="0"/>
              <a:t> </a:t>
            </a:r>
            <a:r>
              <a:rPr lang="en-US" sz="1100" baseline="0" dirty="0" err="1" smtClean="0"/>
              <a:t>extremos</a:t>
            </a:r>
            <a:r>
              <a:rPr lang="en-US" sz="1100" baseline="0" dirty="0" smtClean="0"/>
              <a:t> </a:t>
            </a:r>
            <a:r>
              <a:rPr lang="en-US" sz="1100" dirty="0" smtClean="0"/>
              <a:t>–</a:t>
            </a:r>
            <a:r>
              <a:rPr lang="en-US" sz="1100" baseline="0" dirty="0" smtClean="0"/>
              <a:t> </a:t>
            </a:r>
            <a:r>
              <a:rPr lang="en-US" sz="1100" dirty="0" smtClean="0"/>
              <a:t>are increasingly important considerations for water infrastructure.</a:t>
            </a:r>
          </a:p>
          <a:p>
            <a:pPr defTabSz="899404">
              <a:defRPr/>
            </a:pPr>
            <a:endParaRPr lang="en-US" sz="1100" dirty="0" smtClean="0"/>
          </a:p>
          <a:p>
            <a:pPr defTabSz="899404">
              <a:defRPr/>
            </a:pPr>
            <a:r>
              <a:rPr lang="en-US" sz="1100" dirty="0" smtClean="0"/>
              <a:t>This is because </a:t>
            </a:r>
            <a:r>
              <a:rPr lang="en-US" sz="1100" dirty="0" err="1" smtClean="0"/>
              <a:t>Mudanças</a:t>
            </a:r>
            <a:r>
              <a:rPr lang="en-US" sz="1100" dirty="0" smtClean="0"/>
              <a:t> </a:t>
            </a:r>
            <a:r>
              <a:rPr lang="en-US" sz="1100" dirty="0" err="1" smtClean="0"/>
              <a:t>Climáticas</a:t>
            </a:r>
            <a:r>
              <a:rPr lang="en-US" sz="1100" dirty="0" smtClean="0"/>
              <a:t> and variability directly affects the hydrologic cycle and, through it, the quantity and quality of water resources. </a:t>
            </a:r>
            <a:r>
              <a:rPr lang="en-US" sz="1100" dirty="0" err="1" smtClean="0"/>
              <a:t>Mudanças</a:t>
            </a:r>
            <a:r>
              <a:rPr lang="en-US" sz="1100" dirty="0" smtClean="0"/>
              <a:t> </a:t>
            </a:r>
            <a:r>
              <a:rPr lang="en-US" sz="1100" dirty="0" err="1" smtClean="0"/>
              <a:t>Climáticas</a:t>
            </a:r>
            <a:r>
              <a:rPr lang="en-US" sz="1100" dirty="0" smtClean="0"/>
              <a:t> can lower minimum flows in rivers, affecting water availability and quality for drinking water, aquatic resources, energy production (hydropower and thermoelectric generation), industrial manufacturing, navigation, and recreation.  These impact all of us in three major ways: </a:t>
            </a:r>
            <a:r>
              <a:rPr lang="en-US" sz="1100" dirty="0" err="1" smtClean="0"/>
              <a:t>Saúde</a:t>
            </a:r>
            <a:r>
              <a:rPr lang="en-US" sz="1100" dirty="0" smtClean="0"/>
              <a:t> </a:t>
            </a:r>
            <a:r>
              <a:rPr lang="en-US" sz="1100" dirty="0" err="1" smtClean="0"/>
              <a:t>pública</a:t>
            </a:r>
            <a:r>
              <a:rPr lang="en-US" sz="1100" dirty="0" smtClean="0"/>
              <a:t> and </a:t>
            </a:r>
            <a:r>
              <a:rPr lang="en-US" sz="1100" dirty="0" err="1" smtClean="0"/>
              <a:t>segurança</a:t>
            </a:r>
            <a:r>
              <a:rPr lang="en-US" sz="1100" dirty="0" smtClean="0"/>
              <a:t>, </a:t>
            </a:r>
            <a:r>
              <a:rPr lang="en-US" sz="1100" dirty="0" err="1" smtClean="0"/>
              <a:t>Desenvolvimento</a:t>
            </a:r>
            <a:r>
              <a:rPr lang="en-US" sz="1100" dirty="0" smtClean="0"/>
              <a:t> </a:t>
            </a:r>
            <a:r>
              <a:rPr lang="en-US" sz="1100" dirty="0" err="1" smtClean="0"/>
              <a:t>econômico</a:t>
            </a:r>
            <a:r>
              <a:rPr lang="en-US" sz="1100" dirty="0" smtClean="0"/>
              <a:t>, and </a:t>
            </a:r>
            <a:r>
              <a:rPr lang="en-US" sz="1100" dirty="0" err="1" smtClean="0"/>
              <a:t>Sustentabilidade</a:t>
            </a:r>
            <a:r>
              <a:rPr lang="en-US" sz="1100" dirty="0" smtClean="0"/>
              <a:t> </a:t>
            </a:r>
            <a:r>
              <a:rPr lang="en-US" sz="1100" dirty="0" err="1" smtClean="0"/>
              <a:t>ambiental</a:t>
            </a:r>
            <a:endParaRPr lang="en-US" sz="1100" dirty="0" smtClean="0"/>
          </a:p>
          <a:p>
            <a:pPr defTabSz="899404">
              <a:defRPr/>
            </a:pPr>
            <a:endParaRPr lang="en-US" sz="1100" dirty="0" smtClean="0"/>
          </a:p>
          <a:p>
            <a:r>
              <a:rPr lang="en-US" sz="1100" dirty="0" smtClean="0">
                <a:ea typeface="ＭＳ Ｐゴシック" pitchFamily="-107" charset="-128"/>
              </a:rPr>
              <a:t>And because we are a water resources management agency, we are already seeing changes, especially in snow-dominated watersheds, glaciers, Arctic ice covers, and permafrost areas. </a:t>
            </a:r>
            <a:r>
              <a:rPr lang="en-US" sz="1100" dirty="0" smtClean="0"/>
              <a:t>For example, we know that sea-levels are changing and that geological processes can exacerbate the changes. We know that changes in the onset and volume of snowmelt are impacting water management for </a:t>
            </a:r>
            <a:r>
              <a:rPr lang="en-US" sz="1100" dirty="0" err="1" smtClean="0"/>
              <a:t>Inundaçãos</a:t>
            </a:r>
            <a:r>
              <a:rPr lang="en-US" sz="1100" dirty="0" smtClean="0"/>
              <a:t> and </a:t>
            </a:r>
            <a:r>
              <a:rPr lang="en-US" sz="1100" dirty="0" err="1" smtClean="0"/>
              <a:t>Seca</a:t>
            </a:r>
            <a:r>
              <a:rPr lang="en-US" sz="1100" dirty="0" smtClean="0"/>
              <a:t> in the Sierra Nevada Mountains and the Pacific Northwest.  </a:t>
            </a:r>
            <a:r>
              <a:rPr lang="en-US" sz="1100" dirty="0" smtClean="0">
                <a:ea typeface="ＭＳ Ｐゴシック" pitchFamily="-107" charset="-128"/>
              </a:rPr>
              <a:t>We may suspect some other changes are occurring, but don’t yet have enough definitive information to attribute these changes to </a:t>
            </a:r>
            <a:r>
              <a:rPr lang="en-US" sz="1100" dirty="0" err="1" smtClean="0">
                <a:ea typeface="ＭＳ Ｐゴシック" pitchFamily="-107" charset="-128"/>
              </a:rPr>
              <a:t>Mudanças</a:t>
            </a:r>
            <a:r>
              <a:rPr lang="en-US" sz="1100" dirty="0" smtClean="0">
                <a:ea typeface="ＭＳ Ｐゴシック" pitchFamily="-107" charset="-128"/>
              </a:rPr>
              <a:t> </a:t>
            </a:r>
            <a:r>
              <a:rPr lang="en-US" sz="1100" dirty="0" err="1" smtClean="0">
                <a:ea typeface="ＭＳ Ｐゴシック" pitchFamily="-107" charset="-128"/>
              </a:rPr>
              <a:t>Climáticas</a:t>
            </a:r>
            <a:r>
              <a:rPr lang="en-US" sz="1100" dirty="0" smtClean="0">
                <a:ea typeface="ＭＳ Ｐゴシック" pitchFamily="-107" charset="-128"/>
              </a:rPr>
              <a:t>. </a:t>
            </a:r>
          </a:p>
          <a:p>
            <a:endParaRPr lang="en-US" sz="1100" dirty="0" smtClean="0"/>
          </a:p>
          <a:p>
            <a:r>
              <a:rPr lang="en-US" sz="1100" dirty="0" smtClean="0"/>
              <a:t>There are a few characteristics of both </a:t>
            </a:r>
            <a:r>
              <a:rPr lang="en-US" sz="1100" dirty="0" err="1" smtClean="0"/>
              <a:t>Mudanças</a:t>
            </a:r>
            <a:r>
              <a:rPr lang="en-US" sz="1100" dirty="0" smtClean="0"/>
              <a:t> </a:t>
            </a:r>
            <a:r>
              <a:rPr lang="en-US" sz="1100" dirty="0" err="1" smtClean="0"/>
              <a:t>Climáticas</a:t>
            </a:r>
            <a:r>
              <a:rPr lang="en-US" sz="1100" dirty="0" smtClean="0"/>
              <a:t> and water resources that we need to bear in mind as we approach adaptation.</a:t>
            </a:r>
          </a:p>
          <a:p>
            <a:endParaRPr lang="en-US" sz="1100" dirty="0" smtClean="0">
              <a:ea typeface="ＭＳ Ｐゴシック" pitchFamily="-107" charset="-128"/>
            </a:endParaRPr>
          </a:p>
          <a:p>
            <a:pPr defTabSz="899404">
              <a:defRPr/>
            </a:pPr>
            <a:r>
              <a:rPr lang="en-US" sz="1100" dirty="0" smtClean="0"/>
              <a:t>Shown here: impacts to North Carolina coastline, </a:t>
            </a:r>
            <a:r>
              <a:rPr lang="en-US" sz="1100" dirty="0" err="1" smtClean="0"/>
              <a:t>Seca</a:t>
            </a:r>
            <a:r>
              <a:rPr lang="en-US" sz="1100" dirty="0" smtClean="0"/>
              <a:t> on the Colorado River, and 2011 </a:t>
            </a:r>
            <a:r>
              <a:rPr lang="en-US" sz="1100" dirty="0" err="1" smtClean="0"/>
              <a:t>Inundaçãoing</a:t>
            </a:r>
            <a:r>
              <a:rPr lang="en-US" sz="1100" dirty="0" smtClean="0"/>
              <a:t> along the Missouri River impacting electrical generation at a nuclear facility</a:t>
            </a:r>
          </a:p>
          <a:p>
            <a:pPr defTabSz="899404">
              <a:defRPr/>
            </a:pPr>
            <a:endParaRPr lang="en-US" baseline="0" dirty="0" smtClean="0"/>
          </a:p>
          <a:p>
            <a:endParaRPr lang="en-US" dirty="0" smtClean="0">
              <a:latin typeface="Arial" charset="0"/>
              <a:cs typeface="Arial" charset="0"/>
            </a:endParaRPr>
          </a:p>
          <a:p>
            <a:pPr marL="0" lvl="1" defTabSz="899404">
              <a:defRPr/>
            </a:pPr>
            <a:endParaRPr lang="en-US" dirty="0" smtClean="0">
              <a:latin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035E26A7-DCAF-49FC-B97B-551F47F62088}"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dirty="0" smtClean="0"/>
          </a:p>
          <a:p>
            <a:r>
              <a:rPr lang="en-US" dirty="0" smtClean="0"/>
              <a:t>Not only are we dealing with a wicked problem, but </a:t>
            </a:r>
            <a:r>
              <a:rPr lang="en-US" dirty="0" err="1" smtClean="0"/>
              <a:t>Mudanças</a:t>
            </a:r>
            <a:r>
              <a:rPr lang="en-US" dirty="0" smtClean="0"/>
              <a:t> </a:t>
            </a:r>
            <a:r>
              <a:rPr lang="en-US" dirty="0" err="1" smtClean="0"/>
              <a:t>Climáticas</a:t>
            </a:r>
            <a:r>
              <a:rPr lang="en-US" baseline="0" dirty="0" smtClean="0"/>
              <a:t> impacts to </a:t>
            </a:r>
            <a:r>
              <a:rPr lang="en-US" baseline="0" dirty="0" err="1" smtClean="0"/>
              <a:t>Infraestrutura</a:t>
            </a:r>
            <a:r>
              <a:rPr lang="en-US" baseline="0" dirty="0" smtClean="0"/>
              <a:t> de </a:t>
            </a:r>
            <a:r>
              <a:rPr lang="en-US" baseline="0" dirty="0" err="1" smtClean="0"/>
              <a:t>Recursos</a:t>
            </a:r>
            <a:r>
              <a:rPr lang="en-US" baseline="0" dirty="0" smtClean="0"/>
              <a:t> </a:t>
            </a:r>
            <a:r>
              <a:rPr lang="en-US" baseline="0" dirty="0" err="1" smtClean="0"/>
              <a:t>Hídricosis</a:t>
            </a:r>
            <a:r>
              <a:rPr lang="en-US" baseline="0" dirty="0" smtClean="0"/>
              <a:t> about surprises, some known (e.g., global sea levels are rising) and some unknown (how will atmospheric carbon levels outside the observed range manifest themselves at the local level?).</a:t>
            </a:r>
          </a:p>
          <a:p>
            <a:endParaRPr lang="en-US" baseline="0" dirty="0" smtClean="0"/>
          </a:p>
          <a:p>
            <a:r>
              <a:rPr lang="en-US" baseline="0" dirty="0" smtClean="0"/>
              <a:t>It’s these surprises and their potentially very disruptive consequences that water resources managers are concerned with.</a:t>
            </a:r>
          </a:p>
          <a:p>
            <a:endParaRPr lang="en-US" baseline="0" dirty="0" smtClean="0"/>
          </a:p>
          <a:p>
            <a:r>
              <a:rPr lang="en-US" baseline="0" dirty="0" smtClean="0"/>
              <a:t>I think as engineers, we are certainly familiar envisioning plausible futures, and we may already have engineering solutions that can deal with these. So in part, we have the “how.”</a:t>
            </a:r>
          </a:p>
          <a:p>
            <a:endParaRPr lang="en-US" baseline="0" dirty="0" smtClean="0"/>
          </a:p>
          <a:p>
            <a:r>
              <a:rPr lang="en-US" baseline="0" dirty="0" smtClean="0"/>
              <a:t>The bigger problem facing us, and society as a whole, is: which changes do we act on, and when?</a:t>
            </a:r>
          </a:p>
          <a:p>
            <a:endParaRPr lang="en-US" baseline="0" dirty="0" smtClean="0"/>
          </a:p>
          <a:p>
            <a:r>
              <a:rPr lang="en-US" baseline="0" dirty="0" smtClean="0"/>
              <a:t>For the most part, we do not have a systematic method, an overarching policy, and a socioeconomic or political mechanism in place to help us know which are the urgent needs and which can wait. So in effect, we’re forced to take the wicked problems approach.</a:t>
            </a:r>
          </a:p>
          <a:p>
            <a:endParaRPr lang="en-US" baseline="0" dirty="0" smtClean="0"/>
          </a:p>
          <a:p>
            <a:pPr defTabSz="899404">
              <a:defRPr/>
            </a:pPr>
            <a:r>
              <a:rPr lang="en-US" baseline="0" dirty="0" smtClean="0"/>
              <a:t>The r</a:t>
            </a:r>
            <a:r>
              <a:rPr lang="en-US" dirty="0" smtClean="0"/>
              <a:t>elationship between water infrastructure and large scale social stability helps to maintain the health of stable cultures that support </a:t>
            </a:r>
            <a:r>
              <a:rPr lang="en-US" dirty="0" err="1" smtClean="0"/>
              <a:t>Desenvolvimento</a:t>
            </a:r>
            <a:r>
              <a:rPr lang="en-US" dirty="0" smtClean="0"/>
              <a:t> </a:t>
            </a:r>
            <a:r>
              <a:rPr lang="en-US" dirty="0" err="1" smtClean="0"/>
              <a:t>econômico</a:t>
            </a:r>
            <a:r>
              <a:rPr lang="en-US" dirty="0" smtClean="0"/>
              <a:t> and ecologic sustainability. </a:t>
            </a:r>
          </a:p>
          <a:p>
            <a:pPr defTabSz="899404">
              <a:defRPr/>
            </a:pPr>
            <a:endParaRPr lang="en-US" baseline="0" dirty="0" smtClean="0"/>
          </a:p>
          <a:p>
            <a:pPr defTabSz="899404">
              <a:defRPr/>
            </a:pPr>
            <a:r>
              <a:rPr lang="en-US" baseline="0" dirty="0" smtClean="0"/>
              <a:t>But we can’t afford to be reactive to every surprise climate brings us, nor can we afford to be proactive about every potential future condition. </a:t>
            </a:r>
          </a:p>
          <a:p>
            <a:pPr defTabSz="899404">
              <a:defRPr/>
            </a:pPr>
            <a:endParaRPr lang="en-US" baseline="0" dirty="0" smtClean="0"/>
          </a:p>
          <a:p>
            <a:pPr defTabSz="899404">
              <a:defRPr/>
            </a:pPr>
            <a:r>
              <a:rPr lang="en-US" baseline="0" dirty="0" smtClean="0"/>
              <a:t>On the other hand, we need to be able to discern when an investment in being proactive  pays off.  It is in  answer to this question that science moves into policy and then action.</a:t>
            </a:r>
            <a:endParaRPr lang="en-US" dirty="0" smtClean="0"/>
          </a:p>
          <a:p>
            <a:endParaRPr lang="en-US" baseline="0" dirty="0" smtClean="0"/>
          </a:p>
          <a:p>
            <a:endParaRPr lang="en-US" baseline="0" dirty="0" smtClean="0"/>
          </a:p>
          <a:p>
            <a:r>
              <a:rPr lang="en-US" baseline="0" dirty="0" smtClean="0"/>
              <a:t>*****</a:t>
            </a:r>
            <a:endParaRPr lang="en-US" dirty="0" smtClean="0"/>
          </a:p>
          <a:p>
            <a:pPr defTabSz="864956" fontAlgn="base">
              <a:spcBef>
                <a:spcPct val="30000"/>
              </a:spcBef>
              <a:spcAft>
                <a:spcPct val="0"/>
              </a:spcAft>
              <a:defRPr/>
            </a:pPr>
            <a:r>
              <a:rPr lang="en-US" dirty="0" smtClean="0"/>
              <a:t>Known</a:t>
            </a:r>
            <a:r>
              <a:rPr lang="en-US" baseline="0" dirty="0" smtClean="0"/>
              <a:t> and unknown surprises and how to manage them was a topic of the 2008 </a:t>
            </a:r>
            <a:r>
              <a:rPr lang="en-US" baseline="0" dirty="0" err="1" smtClean="0"/>
              <a:t>DSB</a:t>
            </a:r>
            <a:r>
              <a:rPr lang="en-US" baseline="0" dirty="0" smtClean="0"/>
              <a:t> Summer Study: Capability Surprise (Volume I: http://www.acq.osd.mil/dsb/reports/ADA506396.pdf  and Volume II: http://www.acq.osd.mil/dsb/reports/ADA506396.pdf) . </a:t>
            </a:r>
            <a:r>
              <a:rPr lang="en-US" baseline="0" dirty="0" err="1" smtClean="0"/>
              <a:t>DSB</a:t>
            </a:r>
            <a:r>
              <a:rPr lang="en-US" baseline="0" dirty="0" smtClean="0"/>
              <a:t> pointed out in Vol. 1 that “</a:t>
            </a:r>
            <a:r>
              <a:rPr lang="en-US" dirty="0" smtClean="0">
                <a:latin typeface="Arial" charset="0"/>
              </a:rPr>
              <a:t>In both cases, the biggest issue is not a failure to envision events that may be surprising. It is a failure to decide which ones to act upon, and to what degree. That failure results, at least partially, from the fact that there is no systematic mechanism in place within DoD or the interagency to help decide which events to act upon aggressively, which to treat to a lesser degree, and which to ignore, for the time being.”</a:t>
            </a:r>
          </a:p>
          <a:p>
            <a:pPr defTabSz="864956" fontAlgn="base">
              <a:spcBef>
                <a:spcPct val="30000"/>
              </a:spcBef>
              <a:spcAft>
                <a:spcPct val="0"/>
              </a:spcAft>
              <a:defRPr/>
            </a:pPr>
            <a:endParaRPr lang="en-US" dirty="0" smtClean="0">
              <a:latin typeface="Arial" charset="0"/>
            </a:endParaRPr>
          </a:p>
          <a:p>
            <a:pPr defTabSz="864956" fontAlgn="base">
              <a:spcBef>
                <a:spcPct val="30000"/>
              </a:spcBef>
              <a:spcAft>
                <a:spcPct val="0"/>
              </a:spcAft>
              <a:defRPr/>
            </a:pPr>
            <a:r>
              <a:rPr lang="en-US" dirty="0" smtClean="0">
                <a:latin typeface="Arial" charset="0"/>
              </a:rPr>
              <a:t>In the Appendix to the Main volume, </a:t>
            </a:r>
            <a:r>
              <a:rPr lang="en-US" dirty="0" err="1" smtClean="0">
                <a:latin typeface="Arial" charset="0"/>
              </a:rPr>
              <a:t>DSB</a:t>
            </a:r>
            <a:r>
              <a:rPr lang="en-US" dirty="0" smtClean="0">
                <a:latin typeface="Arial" charset="0"/>
              </a:rPr>
              <a:t> said: “Wicked problems will characterize more and more of </a:t>
            </a:r>
            <a:r>
              <a:rPr lang="en-US" dirty="0" err="1" smtClean="0">
                <a:latin typeface="Arial" charset="0"/>
              </a:rPr>
              <a:t>DoD’s</a:t>
            </a:r>
            <a:r>
              <a:rPr lang="en-US" dirty="0" smtClean="0">
                <a:latin typeface="Arial" charset="0"/>
              </a:rPr>
              <a:t> future challenges… The interdependencies, complexities and non-linear behavior of the modern world require something beyond the traditional approaches that were effective in a simpler time.” </a:t>
            </a:r>
          </a:p>
          <a:p>
            <a:pPr defTabSz="864956" fontAlgn="base">
              <a:spcBef>
                <a:spcPct val="30000"/>
              </a:spcBef>
              <a:spcAft>
                <a:spcPct val="0"/>
              </a:spcAft>
              <a:defRPr/>
            </a:pPr>
            <a:endParaRPr lang="en-US" dirty="0" smtClean="0">
              <a:latin typeface="Arial" charset="0"/>
            </a:endParaRPr>
          </a:p>
          <a:p>
            <a:pPr defTabSz="864956" fontAlgn="base">
              <a:spcBef>
                <a:spcPct val="30000"/>
              </a:spcBef>
              <a:spcAft>
                <a:spcPct val="0"/>
              </a:spcAft>
              <a:defRPr/>
            </a:pPr>
            <a:r>
              <a:rPr lang="en-US" i="1" dirty="0" smtClean="0">
                <a:latin typeface="Arial" charset="0"/>
              </a:rPr>
              <a:t>“Policymakers benefit when they can take into account what the analysts see as the full range of possible outcomes on a tough issue . . . analysts should not usurp the decision role of policymakers by prematurely limiting the options on the table.”  </a:t>
            </a:r>
            <a:r>
              <a:rPr lang="en-US" dirty="0" smtClean="0">
                <a:latin typeface="Arial" charset="0"/>
              </a:rPr>
              <a:t> Davis, J. “The Challenge of Managing Uncertainty: Paul </a:t>
            </a:r>
            <a:r>
              <a:rPr lang="en-US" dirty="0" err="1" smtClean="0">
                <a:latin typeface="Arial" charset="0"/>
              </a:rPr>
              <a:t>Wolfowitz</a:t>
            </a:r>
            <a:r>
              <a:rPr lang="en-US" dirty="0" smtClean="0">
                <a:latin typeface="Arial" charset="0"/>
              </a:rPr>
              <a:t> on Intelligence Policy-Relations,” </a:t>
            </a:r>
            <a:r>
              <a:rPr lang="en-US" i="1" dirty="0" smtClean="0">
                <a:latin typeface="Arial" charset="0"/>
              </a:rPr>
              <a:t>Studies in Intelligence, </a:t>
            </a:r>
            <a:r>
              <a:rPr lang="en-US" dirty="0" smtClean="0">
                <a:latin typeface="Arial" charset="0"/>
              </a:rPr>
              <a:t>1996 Unclassified Edition </a:t>
            </a:r>
          </a:p>
          <a:p>
            <a:pPr defTabSz="864956" fontAlgn="base">
              <a:spcBef>
                <a:spcPct val="30000"/>
              </a:spcBef>
              <a:spcAft>
                <a:spcPct val="0"/>
              </a:spcAft>
              <a:defRPr/>
            </a:pPr>
            <a:endParaRPr lang="en-US" dirty="0" smtClean="0">
              <a:latin typeface="Arial" charset="0"/>
            </a:endParaRPr>
          </a:p>
          <a:p>
            <a:pPr defTabSz="864956" fontAlgn="base">
              <a:spcBef>
                <a:spcPct val="30000"/>
              </a:spcBef>
              <a:spcAft>
                <a:spcPct val="0"/>
              </a:spcAft>
              <a:defRPr/>
            </a:pPr>
            <a:endParaRPr lang="en-US"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826B23F2-5787-4E96-94C8-253EE8ABCD74}"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pPr defTabSz="899404">
              <a:defRPr/>
            </a:pPr>
            <a:r>
              <a:rPr lang="en-US" sz="1100" dirty="0" smtClean="0"/>
              <a:t>The second factor is that </a:t>
            </a:r>
            <a:r>
              <a:rPr lang="en-US" sz="1100" dirty="0" err="1" smtClean="0"/>
              <a:t>Infraestrutura</a:t>
            </a:r>
            <a:r>
              <a:rPr lang="en-US" sz="1100" dirty="0" smtClean="0"/>
              <a:t> de </a:t>
            </a:r>
            <a:r>
              <a:rPr lang="en-US" sz="1100" dirty="0" err="1" smtClean="0"/>
              <a:t>Recursos</a:t>
            </a:r>
            <a:r>
              <a:rPr lang="en-US" sz="1100" dirty="0" smtClean="0"/>
              <a:t> </a:t>
            </a:r>
            <a:r>
              <a:rPr lang="en-US" sz="1100" dirty="0" err="1" smtClean="0"/>
              <a:t>Hídricosis</a:t>
            </a:r>
            <a:r>
              <a:rPr lang="en-US" sz="1100" dirty="0" smtClean="0"/>
              <a:t> </a:t>
            </a:r>
            <a:r>
              <a:rPr lang="en-US" sz="1100" dirty="0"/>
              <a:t>often publicly funded and provides benefits to a population that can be spatially far removed from an actual project or system. Funding these projects involves intergovernmental collaboration, social and political partnering, and complicated financial leveraging. </a:t>
            </a:r>
          </a:p>
          <a:p>
            <a:pPr defTabSz="899404">
              <a:defRPr/>
            </a:pPr>
            <a:endParaRPr lang="en-US" sz="1100" dirty="0"/>
          </a:p>
          <a:p>
            <a:pPr defTabSz="899404">
              <a:defRPr/>
            </a:pPr>
            <a:r>
              <a:rPr lang="en-US" sz="1100" dirty="0"/>
              <a:t>These processes can impact the length of the planning process, in turn affecting engineering design and construction. </a:t>
            </a:r>
          </a:p>
          <a:p>
            <a:pPr defTabSz="899404">
              <a:defRPr/>
            </a:pPr>
            <a:endParaRPr lang="en-US" sz="1100" dirty="0"/>
          </a:p>
          <a:p>
            <a:pPr defTabSz="899404">
              <a:defRPr/>
            </a:pPr>
            <a:r>
              <a:rPr lang="en-US" sz="1100" dirty="0"/>
              <a:t>Thus for water resources infrastructure, we are looking at a long planning, engineering, and construction process. This, combined with the long lifetime of water resources infrastructure, means that we need to build flexibility to adapt to changing </a:t>
            </a:r>
            <a:r>
              <a:rPr lang="en-US" sz="1100" dirty="0" smtClean="0"/>
              <a:t>conditions, particularly </a:t>
            </a:r>
            <a:r>
              <a:rPr lang="en-US" sz="1100" dirty="0" err="1" smtClean="0"/>
              <a:t>Eventos</a:t>
            </a:r>
            <a:r>
              <a:rPr lang="en-US" sz="1100" dirty="0" smtClean="0"/>
              <a:t> </a:t>
            </a:r>
            <a:r>
              <a:rPr lang="en-US" sz="1100" dirty="0" err="1" smtClean="0"/>
              <a:t>extremos</a:t>
            </a:r>
            <a:r>
              <a:rPr lang="en-US" sz="1100" dirty="0" smtClean="0"/>
              <a:t>. </a:t>
            </a:r>
            <a:r>
              <a:rPr lang="en-US" sz="1100" dirty="0"/>
              <a:t>As a result, building lead time for</a:t>
            </a:r>
            <a:r>
              <a:rPr lang="en-US" sz="1100" dirty="0" smtClean="0"/>
              <a:t> </a:t>
            </a:r>
            <a:r>
              <a:rPr lang="en-US" sz="1100" dirty="0" err="1" smtClean="0"/>
              <a:t>Adaptação</a:t>
            </a:r>
            <a:r>
              <a:rPr lang="en-US" sz="1100" dirty="0" smtClean="0"/>
              <a:t> </a:t>
            </a:r>
            <a:r>
              <a:rPr lang="en-US" sz="1100" dirty="0" err="1" smtClean="0"/>
              <a:t>às</a:t>
            </a:r>
            <a:r>
              <a:rPr lang="en-US" sz="1100" dirty="0" smtClean="0"/>
              <a:t> </a:t>
            </a:r>
            <a:r>
              <a:rPr lang="en-US" sz="1100" dirty="0"/>
              <a:t>changing extremes is important.</a:t>
            </a:r>
          </a:p>
          <a:p>
            <a:endParaRPr lang="en-US" sz="1100" dirty="0"/>
          </a:p>
          <a:p>
            <a:r>
              <a:rPr lang="en-US" sz="1100" dirty="0"/>
              <a:t>One way to increase lead time is to consider a wide range of potential future conditions, especially extremes, and to identify triggers or thresholds at which adaptation decisions need to be made. This concept is incorporated in the adaptation guidance USACE is developing</a:t>
            </a:r>
            <a:r>
              <a:rPr lang="en-US" sz="1100" dirty="0" smtClean="0"/>
              <a:t>.</a:t>
            </a:r>
          </a:p>
          <a:p>
            <a:endParaRPr lang="en-US" sz="1100" dirty="0" smtClean="0"/>
          </a:p>
          <a:p>
            <a:endParaRPr lang="en-US" sz="1100" dirty="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21A745-BF94-49CA-BE22-74F592D3825B}" type="slidenum">
              <a:rPr lang="en-US" smtClean="0">
                <a:solidFill>
                  <a:prstClr val="black"/>
                </a:solidFill>
              </a:rPr>
              <a:pPr/>
              <a:t>8</a:t>
            </a:fld>
            <a:endParaRPr lang="en-US"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374650"/>
            <a:ext cx="4556125" cy="3416300"/>
          </a:xfrm>
        </p:spPr>
      </p:sp>
      <p:sp>
        <p:nvSpPr>
          <p:cNvPr id="3" name="Notes Placeholder 2"/>
          <p:cNvSpPr>
            <a:spLocks noGrp="1"/>
          </p:cNvSpPr>
          <p:nvPr>
            <p:ph type="body" idx="1"/>
          </p:nvPr>
        </p:nvSpPr>
        <p:spPr>
          <a:xfrm>
            <a:off x="894523" y="3972397"/>
            <a:ext cx="5031685" cy="5021705"/>
          </a:xfr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smtClean="0"/>
              <a:t>So we can consider </a:t>
            </a:r>
            <a:r>
              <a:rPr lang="en-US" sz="2800" baseline="0" dirty="0" err="1" smtClean="0"/>
              <a:t>Adaptação</a:t>
            </a:r>
            <a:r>
              <a:rPr lang="en-US" sz="2800" baseline="0" dirty="0" smtClean="0"/>
              <a:t> </a:t>
            </a:r>
            <a:r>
              <a:rPr lang="en-US" sz="2800" baseline="0" dirty="0" err="1" smtClean="0"/>
              <a:t>às</a:t>
            </a:r>
            <a:r>
              <a:rPr lang="en-US" sz="2800" baseline="0" dirty="0" smtClean="0"/>
              <a:t> </a:t>
            </a:r>
            <a:r>
              <a:rPr lang="en-US" sz="2800" baseline="0" dirty="0" err="1" smtClean="0"/>
              <a:t>Eventos</a:t>
            </a:r>
            <a:r>
              <a:rPr lang="en-US" sz="2800" baseline="0" dirty="0" smtClean="0"/>
              <a:t> </a:t>
            </a:r>
            <a:r>
              <a:rPr lang="en-US" sz="2800" baseline="0" dirty="0" err="1" smtClean="0"/>
              <a:t>extremos</a:t>
            </a:r>
            <a:r>
              <a:rPr lang="en-US" sz="2800" baseline="0" dirty="0" smtClean="0"/>
              <a:t> as a continuum from preparedness, response and recovery through to implementation of adaptation measures, whether operational or structural.</a:t>
            </a:r>
            <a:endParaRPr lang="en-US" sz="2800" dirty="0" smtClean="0"/>
          </a:p>
          <a:p>
            <a:endParaRPr lang="en-US" sz="2500" dirty="0"/>
          </a:p>
        </p:txBody>
      </p:sp>
      <p:sp>
        <p:nvSpPr>
          <p:cNvPr id="4" name="Slide Number Placeholder 3"/>
          <p:cNvSpPr>
            <a:spLocks noGrp="1"/>
          </p:cNvSpPr>
          <p:nvPr>
            <p:ph type="sldNum" sz="quarter" idx="10"/>
          </p:nvPr>
        </p:nvSpPr>
        <p:spPr>
          <a:xfrm>
            <a:off x="3884617" y="8684827"/>
            <a:ext cx="2971799" cy="457595"/>
          </a:xfrm>
          <a:prstGeom prst="rect">
            <a:avLst/>
          </a:prstGeom>
        </p:spPr>
        <p:txBody>
          <a:bodyPr/>
          <a:lstStyle/>
          <a:p>
            <a:pPr>
              <a:defRPr/>
            </a:pPr>
            <a:fld id="{4057FFD7-457A-4745-9845-6F2653C40B08}" type="slidenum">
              <a:rPr lang="en-US" smtClean="0">
                <a:solidFill>
                  <a:prstClr val="black"/>
                </a:solidFill>
              </a:rPr>
              <a:pPr>
                <a:defRPr/>
              </a:pPr>
              <a:t>9</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But we also need to understand</a:t>
            </a:r>
            <a:r>
              <a:rPr lang="en-US" sz="1200" baseline="0" dirty="0" smtClean="0"/>
              <a:t> that where we have not yet adapted to extreme conditions through anticipatory engineering or adaptive measures, it is emergency preparedness, response, and recover that are the key factors in how successful we are in managing </a:t>
            </a:r>
            <a:r>
              <a:rPr lang="en-US" sz="1200" baseline="0" dirty="0" err="1" smtClean="0"/>
              <a:t>Eventos</a:t>
            </a:r>
            <a:r>
              <a:rPr lang="en-US" sz="1200" baseline="0" dirty="0" smtClean="0"/>
              <a:t> </a:t>
            </a:r>
            <a:r>
              <a:rPr lang="en-US" sz="1200" baseline="0" dirty="0" err="1" smtClean="0"/>
              <a:t>extremos</a:t>
            </a:r>
            <a:r>
              <a:rPr lang="en-US" sz="1200" baseline="0" dirty="0" smtClean="0"/>
              <a:t>. </a:t>
            </a:r>
            <a:endParaRPr lang="en-US" sz="1200" dirty="0" smtClean="0"/>
          </a:p>
          <a:p>
            <a:endParaRPr lang="en-US" dirty="0" smtClean="0"/>
          </a:p>
          <a:p>
            <a:r>
              <a:rPr lang="en-US" dirty="0" smtClean="0"/>
              <a:t>Here are just some of the key</a:t>
            </a:r>
            <a:r>
              <a:rPr lang="en-US" baseline="0" dirty="0" smtClean="0"/>
              <a:t> emergency responses we’ve supported in 2011 and 2012.</a:t>
            </a:r>
          </a:p>
          <a:p>
            <a:endParaRPr lang="en-US" baseline="0" dirty="0" smtClean="0"/>
          </a:p>
          <a:p>
            <a:r>
              <a:rPr lang="en-US" baseline="0" dirty="0" smtClean="0"/>
              <a:t>So we can consider </a:t>
            </a:r>
            <a:r>
              <a:rPr lang="en-US" baseline="0" dirty="0" err="1" smtClean="0"/>
              <a:t>Adaptação</a:t>
            </a:r>
            <a:r>
              <a:rPr lang="en-US" baseline="0" dirty="0" smtClean="0"/>
              <a:t> </a:t>
            </a:r>
            <a:r>
              <a:rPr lang="en-US" baseline="0" dirty="0" err="1" smtClean="0"/>
              <a:t>às</a:t>
            </a:r>
            <a:r>
              <a:rPr lang="en-US" baseline="0" dirty="0" smtClean="0"/>
              <a:t> </a:t>
            </a:r>
            <a:r>
              <a:rPr lang="en-US" baseline="0" dirty="0" err="1" smtClean="0"/>
              <a:t>Eventos</a:t>
            </a:r>
            <a:r>
              <a:rPr lang="en-US" baseline="0" dirty="0" smtClean="0"/>
              <a:t> </a:t>
            </a:r>
            <a:r>
              <a:rPr lang="en-US" baseline="0" dirty="0" err="1" smtClean="0"/>
              <a:t>extremos</a:t>
            </a:r>
            <a:r>
              <a:rPr lang="en-US" baseline="0" dirty="0" smtClean="0"/>
              <a:t> as a continuum from preparedness, response and recovery  through to implementation of adaptation measures, whether operational or structural.</a:t>
            </a:r>
            <a:endParaRPr lang="en-US" dirty="0"/>
          </a:p>
        </p:txBody>
      </p:sp>
      <p:sp>
        <p:nvSpPr>
          <p:cNvPr id="4" name="Slide Number Placeholder 3"/>
          <p:cNvSpPr>
            <a:spLocks noGrp="1"/>
          </p:cNvSpPr>
          <p:nvPr>
            <p:ph type="sldNum" sz="quarter" idx="10"/>
          </p:nvPr>
        </p:nvSpPr>
        <p:spPr/>
        <p:txBody>
          <a:bodyPr/>
          <a:lstStyle/>
          <a:p>
            <a:fld id="{D1FAEA34-1AB8-4104-9C61-1CC790DD07C2}"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F4B7F1BA-D67F-4C9B-A45C-B616BB13022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03CC7D5-AADD-49FA-8209-475AB0712B2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6195FBA0-85FA-41DD-A1DD-482288AB0F1B}"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AD4C019-37C7-4484-AE0D-6330E9A3698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978772D2-7AE8-4A93-AA45-9019B250B68F}"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62ABEF5F-8FA6-440F-B410-7B1ED1EF4D37}"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2BF0D79-5E21-4B51-83BC-01370C6300A1}"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8660489-68D3-439A-9BFF-659C217B7CE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100AD57-2CF4-4544-96CA-35FCAB7A7A6B}"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4F2CABE-9980-4043-AA6F-5024EEE23119}"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D79B778-9B5B-44B4-90AA-9D0DD5F65344}"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62" name="Picture 38"/>
          <p:cNvPicPr>
            <a:picLocks noChangeAspect="1" noChangeArrowheads="1"/>
          </p:cNvPicPr>
          <p:nvPr userDrawn="1"/>
        </p:nvPicPr>
        <p:blipFill>
          <a:blip r:embed="rId13" cstate="print"/>
          <a:stretch>
            <a:fillRect/>
          </a:stretch>
        </p:blipFill>
        <p:spPr bwMode="auto">
          <a:xfrm>
            <a:off x="3886200" y="3639590"/>
            <a:ext cx="5257800" cy="3218410"/>
          </a:xfrm>
          <a:prstGeom prst="rect">
            <a:avLst/>
          </a:prstGeom>
          <a:noFill/>
          <a:ln w="9525">
            <a:noFill/>
            <a:miter lim="800000"/>
            <a:headEnd/>
            <a:tailEnd/>
          </a:ln>
          <a:effectLst/>
        </p:spPr>
      </p:pic>
      <p:pic>
        <p:nvPicPr>
          <p:cNvPr id="1063" name="Picture 39"/>
          <p:cNvPicPr>
            <a:picLocks noChangeAspect="1" noChangeArrowheads="1"/>
          </p:cNvPicPr>
          <p:nvPr userDrawn="1"/>
        </p:nvPicPr>
        <p:blipFill>
          <a:blip r:embed="rId14" cstate="print"/>
          <a:stretch>
            <a:fillRect/>
          </a:stretch>
        </p:blipFill>
        <p:spPr bwMode="auto">
          <a:xfrm>
            <a:off x="4953000" y="1405890"/>
            <a:ext cx="4191000" cy="2607734"/>
          </a:xfrm>
          <a:prstGeom prst="rect">
            <a:avLst/>
          </a:prstGeom>
          <a:noFill/>
          <a:ln w="9525">
            <a:noFill/>
            <a:miter lim="800000"/>
            <a:headEnd/>
            <a:tailEnd/>
          </a:ln>
          <a:effectLst/>
        </p:spPr>
      </p:pic>
      <p:sp>
        <p:nvSpPr>
          <p:cNvPr id="13" name="Freeform 12"/>
          <p:cNvSpPr/>
          <p:nvPr userDrawn="1"/>
        </p:nvSpPr>
        <p:spPr>
          <a:xfrm>
            <a:off x="0" y="-7258"/>
            <a:ext cx="9129486" cy="6894286"/>
          </a:xfrm>
          <a:custGeom>
            <a:avLst/>
            <a:gdLst>
              <a:gd name="connsiteX0" fmla="*/ 0 w 9129486"/>
              <a:gd name="connsiteY0" fmla="*/ 0 h 6894286"/>
              <a:gd name="connsiteX1" fmla="*/ 9129486 w 9129486"/>
              <a:gd name="connsiteY1" fmla="*/ 0 h 6894286"/>
              <a:gd name="connsiteX2" fmla="*/ 9129486 w 9129486"/>
              <a:gd name="connsiteY2" fmla="*/ 1669143 h 6894286"/>
              <a:gd name="connsiteX3" fmla="*/ 8824686 w 9129486"/>
              <a:gd name="connsiteY3" fmla="*/ 1669143 h 6894286"/>
              <a:gd name="connsiteX4" fmla="*/ 8432800 w 9129486"/>
              <a:gd name="connsiteY4" fmla="*/ 1683657 h 6894286"/>
              <a:gd name="connsiteX5" fmla="*/ 8026400 w 9129486"/>
              <a:gd name="connsiteY5" fmla="*/ 1756229 h 6894286"/>
              <a:gd name="connsiteX6" fmla="*/ 7649029 w 9129486"/>
              <a:gd name="connsiteY6" fmla="*/ 1872343 h 6894286"/>
              <a:gd name="connsiteX7" fmla="*/ 7097486 w 9129486"/>
              <a:gd name="connsiteY7" fmla="*/ 2061029 h 6894286"/>
              <a:gd name="connsiteX8" fmla="*/ 6647543 w 9129486"/>
              <a:gd name="connsiteY8" fmla="*/ 2278743 h 6894286"/>
              <a:gd name="connsiteX9" fmla="*/ 6313714 w 9129486"/>
              <a:gd name="connsiteY9" fmla="*/ 2496457 h 6894286"/>
              <a:gd name="connsiteX10" fmla="*/ 5892800 w 9129486"/>
              <a:gd name="connsiteY10" fmla="*/ 2844800 h 6894286"/>
              <a:gd name="connsiteX11" fmla="*/ 5457371 w 9129486"/>
              <a:gd name="connsiteY11" fmla="*/ 3251200 h 6894286"/>
              <a:gd name="connsiteX12" fmla="*/ 5138057 w 9129486"/>
              <a:gd name="connsiteY12" fmla="*/ 3628571 h 6894286"/>
              <a:gd name="connsiteX13" fmla="*/ 4804229 w 9129486"/>
              <a:gd name="connsiteY13" fmla="*/ 4107543 h 6894286"/>
              <a:gd name="connsiteX14" fmla="*/ 4542971 w 9129486"/>
              <a:gd name="connsiteY14" fmla="*/ 4601029 h 6894286"/>
              <a:gd name="connsiteX15" fmla="*/ 4296229 w 9129486"/>
              <a:gd name="connsiteY15" fmla="*/ 5210629 h 6894286"/>
              <a:gd name="connsiteX16" fmla="*/ 4136571 w 9129486"/>
              <a:gd name="connsiteY16" fmla="*/ 5820229 h 6894286"/>
              <a:gd name="connsiteX17" fmla="*/ 4064000 w 9129486"/>
              <a:gd name="connsiteY17" fmla="*/ 6299200 h 6894286"/>
              <a:gd name="connsiteX18" fmla="*/ 4020457 w 9129486"/>
              <a:gd name="connsiteY18" fmla="*/ 6894286 h 6894286"/>
              <a:gd name="connsiteX19" fmla="*/ 0 w 9129486"/>
              <a:gd name="connsiteY19" fmla="*/ 6865257 h 6894286"/>
              <a:gd name="connsiteX20" fmla="*/ 0 w 9129486"/>
              <a:gd name="connsiteY20" fmla="*/ 0 h 68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29486" h="6894286">
                <a:moveTo>
                  <a:pt x="0" y="0"/>
                </a:moveTo>
                <a:lnTo>
                  <a:pt x="9129486" y="0"/>
                </a:lnTo>
                <a:lnTo>
                  <a:pt x="9129486" y="1669143"/>
                </a:lnTo>
                <a:lnTo>
                  <a:pt x="8824686" y="1669143"/>
                </a:lnTo>
                <a:lnTo>
                  <a:pt x="8432800" y="1683657"/>
                </a:lnTo>
                <a:lnTo>
                  <a:pt x="8026400" y="1756229"/>
                </a:lnTo>
                <a:lnTo>
                  <a:pt x="7649029" y="1872343"/>
                </a:lnTo>
                <a:lnTo>
                  <a:pt x="7097486" y="2061029"/>
                </a:lnTo>
                <a:lnTo>
                  <a:pt x="6647543" y="2278743"/>
                </a:lnTo>
                <a:lnTo>
                  <a:pt x="6313714" y="2496457"/>
                </a:lnTo>
                <a:lnTo>
                  <a:pt x="5892800" y="2844800"/>
                </a:lnTo>
                <a:lnTo>
                  <a:pt x="5457371" y="3251200"/>
                </a:lnTo>
                <a:lnTo>
                  <a:pt x="5138057" y="3628571"/>
                </a:lnTo>
                <a:lnTo>
                  <a:pt x="4804229" y="4107543"/>
                </a:lnTo>
                <a:lnTo>
                  <a:pt x="4542971" y="4601029"/>
                </a:lnTo>
                <a:lnTo>
                  <a:pt x="4296229" y="5210629"/>
                </a:lnTo>
                <a:lnTo>
                  <a:pt x="4136571" y="5820229"/>
                </a:lnTo>
                <a:lnTo>
                  <a:pt x="4064000" y="6299200"/>
                </a:lnTo>
                <a:lnTo>
                  <a:pt x="4020457" y="6894286"/>
                </a:lnTo>
                <a:lnTo>
                  <a:pt x="0" y="6865257"/>
                </a:lnTo>
                <a:lnTo>
                  <a:pt x="0" y="0"/>
                </a:lnTo>
                <a:close/>
              </a:path>
            </a:pathLst>
          </a:custGeom>
          <a:solidFill>
            <a:schemeClr val="bg1">
              <a:lumMod val="95000"/>
            </a:scheme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USACE_logo"/>
          <p:cNvPicPr>
            <a:picLocks noChangeAspect="1" noChangeArrowheads="1"/>
          </p:cNvPicPr>
          <p:nvPr userDrawn="1"/>
        </p:nvPicPr>
        <p:blipFill>
          <a:blip r:embed="rId15" cstate="print"/>
          <a:srcRect/>
          <a:stretch>
            <a:fillRect/>
          </a:stretch>
        </p:blipFill>
        <p:spPr bwMode="auto">
          <a:xfrm>
            <a:off x="228600" y="5081588"/>
            <a:ext cx="1371600" cy="938213"/>
          </a:xfrm>
          <a:prstGeom prst="rect">
            <a:avLst/>
          </a:prstGeom>
          <a:noFill/>
        </p:spPr>
      </p:pic>
      <p:sp>
        <p:nvSpPr>
          <p:cNvPr id="1043" name="Line 19"/>
          <p:cNvSpPr>
            <a:spLocks noChangeShapeType="1"/>
          </p:cNvSpPr>
          <p:nvPr/>
        </p:nvSpPr>
        <p:spPr bwMode="auto">
          <a:xfrm>
            <a:off x="4953000" y="3962400"/>
            <a:ext cx="4191000" cy="0"/>
          </a:xfrm>
          <a:prstGeom prst="line">
            <a:avLst/>
          </a:prstGeom>
          <a:noFill/>
          <a:ln w="63500">
            <a:solidFill>
              <a:schemeClr val="bg1"/>
            </a:solidFill>
            <a:round/>
            <a:headEnd/>
            <a:tailEnd/>
          </a:ln>
          <a:effectLst/>
        </p:spPr>
        <p:txBody>
          <a:bodyPr/>
          <a:lstStyle/>
          <a:p>
            <a:endParaRPr lang="en-US"/>
          </a:p>
        </p:txBody>
      </p:sp>
      <p:sp>
        <p:nvSpPr>
          <p:cNvPr id="1026" name="Rectangle 2"/>
          <p:cNvSpPr>
            <a:spLocks noGrp="1" noChangeArrowheads="1"/>
          </p:cNvSpPr>
          <p:nvPr>
            <p:ph type="title"/>
          </p:nvPr>
        </p:nvSpPr>
        <p:spPr bwMode="auto">
          <a:xfrm>
            <a:off x="76200" y="152400"/>
            <a:ext cx="6324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PRESENTATION TITLE</a:t>
            </a:r>
          </a:p>
        </p:txBody>
      </p:sp>
      <p:sp>
        <p:nvSpPr>
          <p:cNvPr id="1033" name="Text Box 9"/>
          <p:cNvSpPr txBox="1">
            <a:spLocks noChangeArrowheads="1"/>
          </p:cNvSpPr>
          <p:nvPr/>
        </p:nvSpPr>
        <p:spPr bwMode="auto">
          <a:xfrm>
            <a:off x="136525" y="6096000"/>
            <a:ext cx="2454275" cy="549275"/>
          </a:xfrm>
          <a:prstGeom prst="rect">
            <a:avLst/>
          </a:prstGeom>
          <a:noFill/>
          <a:ln w="9525">
            <a:noFill/>
            <a:miter lim="800000"/>
            <a:headEnd/>
            <a:tailEnd/>
          </a:ln>
          <a:effectLst/>
        </p:spPr>
        <p:txBody>
          <a:bodyPr wrap="square">
            <a:spAutoFit/>
          </a:bodyPr>
          <a:lstStyle/>
          <a:p>
            <a:r>
              <a:rPr lang="en-US" sz="1200" b="1" dirty="0" smtClean="0"/>
              <a:t>Corps </a:t>
            </a:r>
            <a:r>
              <a:rPr lang="en-US" sz="1200" b="1" dirty="0"/>
              <a:t>of Engineers</a:t>
            </a:r>
          </a:p>
          <a:p>
            <a:r>
              <a:rPr lang="en-US" b="1" dirty="0"/>
              <a:t>BUILDING STRONG</a:t>
            </a:r>
            <a:r>
              <a:rPr lang="en-US" sz="1400" b="1" baseline="-25000" dirty="0"/>
              <a:t>®</a:t>
            </a:r>
          </a:p>
        </p:txBody>
      </p:sp>
      <p:pic>
        <p:nvPicPr>
          <p:cNvPr id="10" name="Picture 23"/>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28600" y="3886200"/>
            <a:ext cx="1207672" cy="1131304"/>
          </a:xfrm>
          <a:prstGeom prst="rect">
            <a:avLst/>
          </a:prstGeom>
          <a:noFill/>
        </p:spPr>
      </p:pic>
      <p:pic>
        <p:nvPicPr>
          <p:cNvPr id="11" name="Picture 25"/>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676400" y="3886200"/>
            <a:ext cx="1143000" cy="1143000"/>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charset="0"/>
        </a:defRPr>
      </a:lvl2pPr>
      <a:lvl3pPr algn="l" rtl="0" fontAlgn="base">
        <a:spcBef>
          <a:spcPct val="0"/>
        </a:spcBef>
        <a:spcAft>
          <a:spcPct val="0"/>
        </a:spcAft>
        <a:defRPr sz="3600" b="1">
          <a:solidFill>
            <a:schemeClr val="tx2"/>
          </a:solidFill>
          <a:latin typeface="Arial" charset="0"/>
        </a:defRPr>
      </a:lvl3pPr>
      <a:lvl4pPr algn="l" rtl="0" fontAlgn="base">
        <a:spcBef>
          <a:spcPct val="0"/>
        </a:spcBef>
        <a:spcAft>
          <a:spcPct val="0"/>
        </a:spcAft>
        <a:defRPr sz="3600" b="1">
          <a:solidFill>
            <a:schemeClr val="tx2"/>
          </a:solidFill>
          <a:latin typeface="Arial" charset="0"/>
        </a:defRPr>
      </a:lvl4pPr>
      <a:lvl5pPr algn="l" rtl="0" fontAlgn="base">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3687647A-9332-4357-AB56-6FD9E33C24C2}" type="slidenum">
              <a:rPr lang="en-US"/>
              <a:pPr/>
              <a:t>‹#›</a:t>
            </a:fld>
            <a:endParaRPr lang="en-US"/>
          </a:p>
        </p:txBody>
      </p:sp>
      <p:pic>
        <p:nvPicPr>
          <p:cNvPr id="8" name="Picture 8" descr="USACE_logo"/>
          <p:cNvPicPr>
            <a:picLocks noChangeAspect="1" noChangeArrowheads="1"/>
          </p:cNvPicPr>
          <p:nvPr userDrawn="1"/>
        </p:nvPicPr>
        <p:blipFill>
          <a:blip r:embed="rId14" cstate="print"/>
          <a:srcRect/>
          <a:stretch>
            <a:fillRect/>
          </a:stretch>
        </p:blipFill>
        <p:spPr bwMode="auto">
          <a:xfrm>
            <a:off x="8106597" y="5943600"/>
            <a:ext cx="1037403" cy="709613"/>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SzPct val="75000"/>
        <a:buFont typeface="Arial" charset="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fontAlgn="base">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erry.w.webb@usace.army.mi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jpeg"/><Relationship Id="rId18" Type="http://schemas.openxmlformats.org/officeDocument/2006/relationships/image" Target="../media/image43.jpeg"/><Relationship Id="rId3" Type="http://schemas.openxmlformats.org/officeDocument/2006/relationships/image" Target="../media/image28.jpeg"/><Relationship Id="rId21" Type="http://schemas.openxmlformats.org/officeDocument/2006/relationships/image" Target="../media/image46.jpeg"/><Relationship Id="rId7" Type="http://schemas.openxmlformats.org/officeDocument/2006/relationships/image" Target="../media/image32.jpeg"/><Relationship Id="rId12" Type="http://schemas.openxmlformats.org/officeDocument/2006/relationships/image" Target="../media/image37.jpeg"/><Relationship Id="rId17" Type="http://schemas.openxmlformats.org/officeDocument/2006/relationships/image" Target="../media/image42.jpeg"/><Relationship Id="rId2" Type="http://schemas.openxmlformats.org/officeDocument/2006/relationships/notesSlide" Target="../notesSlides/notesSlide9.xml"/><Relationship Id="rId16" Type="http://schemas.openxmlformats.org/officeDocument/2006/relationships/image" Target="../media/image41.jpeg"/><Relationship Id="rId20" Type="http://schemas.openxmlformats.org/officeDocument/2006/relationships/image" Target="../media/image45.png"/><Relationship Id="rId1" Type="http://schemas.openxmlformats.org/officeDocument/2006/relationships/slideLayout" Target="../slideLayouts/slideLayout18.xml"/><Relationship Id="rId6" Type="http://schemas.openxmlformats.org/officeDocument/2006/relationships/image" Target="../media/image31.gif"/><Relationship Id="rId11" Type="http://schemas.openxmlformats.org/officeDocument/2006/relationships/image" Target="../media/image36.png"/><Relationship Id="rId5" Type="http://schemas.openxmlformats.org/officeDocument/2006/relationships/image" Target="../media/image30.jpeg"/><Relationship Id="rId15" Type="http://schemas.openxmlformats.org/officeDocument/2006/relationships/image" Target="../media/image40.png"/><Relationship Id="rId23" Type="http://schemas.openxmlformats.org/officeDocument/2006/relationships/image" Target="../media/image48.emf"/><Relationship Id="rId10" Type="http://schemas.openxmlformats.org/officeDocument/2006/relationships/image" Target="../media/image35.jpeg"/><Relationship Id="rId19" Type="http://schemas.openxmlformats.org/officeDocument/2006/relationships/image" Target="../media/image44.gif"/><Relationship Id="rId4" Type="http://schemas.openxmlformats.org/officeDocument/2006/relationships/image" Target="../media/image29.jpe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51.wmf"/><Relationship Id="rId4" Type="http://schemas.openxmlformats.org/officeDocument/2006/relationships/image" Target="../media/image50.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8.xml"/><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hyperlink" Target="http://www.google.com/imgres?imgurl=http://crypticbedfellows.files.wordpress.com/2009/11/12.jpg&amp;imgrefurl=http://crypticbedfellows.wordpress.com/2009/11/10/salmon-screaming/&amp;usg=__dIsuoxL1mUjRwqn-hjcejagvqYs=&amp;h=1617&amp;w=1294&amp;sz=518&amp;hl=en&amp;start=8&amp;itbs=1&amp;tbnid=ZcPuumRLJ6LJkM:&amp;tbnh=150&amp;tbnw=120&amp;prev=/images?q=salmon&amp;hl=en&amp;safe=active&amp;sa=G&amp;gbv=2&amp;tbs=isch:1" TargetMode="External"/><Relationship Id="rId13" Type="http://schemas.openxmlformats.org/officeDocument/2006/relationships/image" Target="../media/image19.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7.png"/><Relationship Id="rId5" Type="http://schemas.openxmlformats.org/officeDocument/2006/relationships/image" Target="../media/image12.jpeg"/><Relationship Id="rId10" Type="http://schemas.openxmlformats.org/officeDocument/2006/relationships/image" Target="../media/image16.jpeg"/><Relationship Id="rId4" Type="http://schemas.openxmlformats.org/officeDocument/2006/relationships/image" Target="../media/image11.jpeg"/><Relationship Id="rId9" Type="http://schemas.openxmlformats.org/officeDocument/2006/relationships/image" Target="../media/image15.jpeg"/><Relationship Id="rId1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hyperlink" Target="http://www.corpsclimate.us/adaptationpolicy.cfm" TargetMode="Externa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7.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6200" y="152400"/>
            <a:ext cx="7772400" cy="1470025"/>
          </a:xfrm>
        </p:spPr>
        <p:txBody>
          <a:bodyPr/>
          <a:lstStyle/>
          <a:p>
            <a:r>
              <a:rPr lang="pt-BR" noProof="0" dirty="0" smtClean="0"/>
              <a:t>Mudanças Climáticas/ Adaptação</a:t>
            </a:r>
            <a:endParaRPr lang="pt-BR" noProof="0" dirty="0"/>
          </a:p>
        </p:txBody>
      </p:sp>
      <p:sp>
        <p:nvSpPr>
          <p:cNvPr id="5" name="Text Box 4"/>
          <p:cNvSpPr txBox="1">
            <a:spLocks noChangeArrowheads="1"/>
          </p:cNvSpPr>
          <p:nvPr/>
        </p:nvSpPr>
        <p:spPr bwMode="auto">
          <a:xfrm>
            <a:off x="0" y="1752600"/>
            <a:ext cx="6248400" cy="2431435"/>
          </a:xfrm>
          <a:prstGeom prst="rect">
            <a:avLst/>
          </a:prstGeom>
          <a:noFill/>
          <a:ln w="9525">
            <a:noFill/>
            <a:miter lim="800000"/>
            <a:headEnd/>
            <a:tailEnd/>
          </a:ln>
          <a:effectLst/>
        </p:spPr>
        <p:txBody>
          <a:bodyPr wrap="square">
            <a:spAutoFit/>
          </a:bodyPr>
          <a:lstStyle/>
          <a:p>
            <a:r>
              <a:rPr lang="en-US" sz="1600" b="1" dirty="0" smtClean="0"/>
              <a:t>Jerry W. Webb, P.E., D.WRE</a:t>
            </a:r>
          </a:p>
          <a:p>
            <a:r>
              <a:rPr lang="en-US" sz="1600" dirty="0" err="1" smtClean="0"/>
              <a:t>Engenheiro</a:t>
            </a:r>
            <a:r>
              <a:rPr lang="en-US" sz="1600" dirty="0" smtClean="0"/>
              <a:t> </a:t>
            </a:r>
            <a:r>
              <a:rPr lang="en-US" sz="1600" dirty="0" err="1" smtClean="0"/>
              <a:t>Hidrólogo</a:t>
            </a:r>
            <a:r>
              <a:rPr lang="en-US" sz="1600" dirty="0" smtClean="0"/>
              <a:t> e </a:t>
            </a:r>
            <a:r>
              <a:rPr lang="en-US" sz="1600" dirty="0" err="1" smtClean="0"/>
              <a:t>Hidráulico</a:t>
            </a:r>
            <a:r>
              <a:rPr lang="en-US" sz="1600" dirty="0" smtClean="0"/>
              <a:t> Principal</a:t>
            </a:r>
          </a:p>
          <a:p>
            <a:r>
              <a:rPr lang="en-US" sz="1600" dirty="0" err="1" smtClean="0"/>
              <a:t>Lider</a:t>
            </a:r>
            <a:r>
              <a:rPr lang="en-US" sz="1600" dirty="0" smtClean="0"/>
              <a:t> de </a:t>
            </a:r>
            <a:r>
              <a:rPr lang="en-US" sz="1600" dirty="0" err="1" smtClean="0"/>
              <a:t>Comunidade</a:t>
            </a:r>
            <a:r>
              <a:rPr lang="en-US" sz="1600" dirty="0" smtClean="0"/>
              <a:t> de </a:t>
            </a:r>
            <a:r>
              <a:rPr lang="en-US" sz="1600" dirty="0" err="1" smtClean="0"/>
              <a:t>Prática</a:t>
            </a:r>
            <a:r>
              <a:rPr lang="en-US" sz="1600" dirty="0" smtClean="0"/>
              <a:t> de </a:t>
            </a:r>
            <a:r>
              <a:rPr lang="en-US" sz="1600" dirty="0" err="1" smtClean="0"/>
              <a:t>Hidrologia</a:t>
            </a:r>
            <a:r>
              <a:rPr lang="en-US" sz="1600" dirty="0" smtClean="0"/>
              <a:t>, </a:t>
            </a:r>
            <a:r>
              <a:rPr lang="en-US" sz="1600" dirty="0" err="1" smtClean="0"/>
              <a:t>Hidráulica</a:t>
            </a:r>
            <a:r>
              <a:rPr lang="en-US" sz="1600" dirty="0" smtClean="0"/>
              <a:t> e </a:t>
            </a:r>
            <a:r>
              <a:rPr lang="en-US" sz="1600" dirty="0" err="1" smtClean="0"/>
              <a:t>Costeira</a:t>
            </a:r>
            <a:endParaRPr lang="en-US" sz="1600" dirty="0" smtClean="0"/>
          </a:p>
          <a:p>
            <a:r>
              <a:rPr lang="en-US" sz="1600" dirty="0" smtClean="0"/>
              <a:t>US Army Corps of Engineers, Headquarters    </a:t>
            </a:r>
          </a:p>
          <a:p>
            <a:r>
              <a:rPr lang="en-US" sz="1600" dirty="0" smtClean="0">
                <a:hlinkClick r:id="rId2"/>
              </a:rPr>
              <a:t>Jerry.w.webb@usace.army.mil</a:t>
            </a:r>
            <a:endParaRPr lang="en-US" sz="1600" dirty="0" smtClean="0"/>
          </a:p>
          <a:p>
            <a:pPr>
              <a:spcBef>
                <a:spcPts val="0"/>
              </a:spcBef>
            </a:pPr>
            <a:endParaRPr lang="en-US" sz="1400" dirty="0" smtClean="0"/>
          </a:p>
          <a:p>
            <a:pPr>
              <a:spcBef>
                <a:spcPts val="0"/>
              </a:spcBef>
            </a:pPr>
            <a:r>
              <a:rPr lang="en-US" sz="1400" dirty="0" err="1" smtClean="0"/>
              <a:t>Oficina</a:t>
            </a:r>
            <a:r>
              <a:rPr lang="en-US" sz="1400" dirty="0" smtClean="0"/>
              <a:t> de </a:t>
            </a:r>
            <a:r>
              <a:rPr lang="en-US" sz="1400" dirty="0" err="1" smtClean="0"/>
              <a:t>Segurança</a:t>
            </a:r>
            <a:r>
              <a:rPr lang="en-US" sz="1400" dirty="0" smtClean="0"/>
              <a:t> de </a:t>
            </a:r>
            <a:r>
              <a:rPr lang="en-US" sz="1400" dirty="0" err="1" smtClean="0"/>
              <a:t>Barragens</a:t>
            </a:r>
            <a:endParaRPr lang="en-US" sz="1400" dirty="0" smtClean="0"/>
          </a:p>
          <a:p>
            <a:pPr>
              <a:spcBef>
                <a:spcPts val="0"/>
              </a:spcBef>
            </a:pPr>
            <a:r>
              <a:rPr lang="en-US" sz="1400" dirty="0" smtClean="0"/>
              <a:t>Brasília, </a:t>
            </a:r>
            <a:r>
              <a:rPr lang="en-US" sz="1400" dirty="0" err="1" smtClean="0"/>
              <a:t>Brasil</a:t>
            </a:r>
            <a:endParaRPr lang="en-US" sz="1400" dirty="0" smtClean="0"/>
          </a:p>
          <a:p>
            <a:pPr>
              <a:spcBef>
                <a:spcPts val="0"/>
              </a:spcBef>
            </a:pPr>
            <a:r>
              <a:rPr lang="en-US" sz="1400" dirty="0" smtClean="0"/>
              <a:t>20-24 </a:t>
            </a:r>
            <a:r>
              <a:rPr lang="en-US" sz="1400" dirty="0" err="1" smtClean="0"/>
              <a:t>Maio</a:t>
            </a:r>
            <a:r>
              <a:rPr lang="en-US" sz="1400" dirty="0" smtClean="0"/>
              <a:t> 2013</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2" descr="C:\Users\U4RT9WCN\Desktop\Pak_avalanche.jpg"/>
          <p:cNvPicPr>
            <a:picLocks noChangeAspect="1" noChangeArrowheads="1"/>
          </p:cNvPicPr>
          <p:nvPr/>
        </p:nvPicPr>
        <p:blipFill>
          <a:blip r:embed="rId3" cstate="email"/>
          <a:srcRect/>
          <a:stretch>
            <a:fillRect/>
          </a:stretch>
        </p:blipFill>
        <p:spPr bwMode="auto">
          <a:xfrm>
            <a:off x="7817638" y="3717044"/>
            <a:ext cx="1326369" cy="1111195"/>
          </a:xfrm>
          <a:prstGeom prst="rect">
            <a:avLst/>
          </a:prstGeom>
          <a:ln>
            <a:noFill/>
          </a:ln>
          <a:effectLst>
            <a:outerShdw blurRad="292100" dist="139700" dir="2700000" algn="tl" rotWithShape="0">
              <a:srgbClr val="333333">
                <a:alpha val="65000"/>
              </a:srgbClr>
            </a:outerShdw>
          </a:effectLst>
        </p:spPr>
      </p:pic>
      <p:pic>
        <p:nvPicPr>
          <p:cNvPr id="55" name="Picture 54" descr="MORiverflooding.jpg"/>
          <p:cNvPicPr>
            <a:picLocks noChangeAspect="1"/>
          </p:cNvPicPr>
          <p:nvPr/>
        </p:nvPicPr>
        <p:blipFill>
          <a:blip r:embed="rId4" cstate="email"/>
          <a:stretch>
            <a:fillRect/>
          </a:stretch>
        </p:blipFill>
        <p:spPr>
          <a:xfrm>
            <a:off x="2843814" y="3681028"/>
            <a:ext cx="3123534" cy="2342650"/>
          </a:xfrm>
          <a:prstGeom prst="rect">
            <a:avLst/>
          </a:prstGeom>
          <a:ln>
            <a:noFill/>
          </a:ln>
          <a:effectLst>
            <a:outerShdw blurRad="292100" dist="139700" dir="2700000" algn="tl" rotWithShape="0">
              <a:srgbClr val="333333">
                <a:alpha val="65000"/>
              </a:srgbClr>
            </a:outerShdw>
          </a:effectLst>
        </p:spPr>
      </p:pic>
      <p:sp>
        <p:nvSpPr>
          <p:cNvPr id="59" name="TextBox 58"/>
          <p:cNvSpPr txBox="1"/>
          <p:nvPr/>
        </p:nvSpPr>
        <p:spPr>
          <a:xfrm>
            <a:off x="7787149" y="4107359"/>
            <a:ext cx="1356852" cy="577081"/>
          </a:xfrm>
          <a:prstGeom prst="rect">
            <a:avLst/>
          </a:prstGeom>
          <a:noFill/>
          <a:ln>
            <a:noFill/>
          </a:ln>
        </p:spPr>
        <p:txBody>
          <a:bodyPr wrap="square" rtlCol="0">
            <a:spAutoFit/>
          </a:bodyPr>
          <a:lstStyle/>
          <a:p>
            <a:pPr algn="ctr" fontAlgn="base">
              <a:spcBef>
                <a:spcPct val="0"/>
              </a:spcBef>
              <a:spcAft>
                <a:spcPct val="0"/>
              </a:spcAft>
            </a:pPr>
            <a:r>
              <a:rPr lang="en-US" sz="1050" b="1" dirty="0">
                <a:solidFill>
                  <a:srgbClr val="000000"/>
                </a:solidFill>
              </a:rPr>
              <a:t>Pakistan </a:t>
            </a:r>
            <a:r>
              <a:rPr lang="en-US" sz="1050" b="1" dirty="0" err="1">
                <a:solidFill>
                  <a:srgbClr val="000000"/>
                </a:solidFill>
              </a:rPr>
              <a:t>Siachen</a:t>
            </a:r>
            <a:r>
              <a:rPr lang="en-US" sz="1050" b="1" dirty="0">
                <a:solidFill>
                  <a:srgbClr val="000000"/>
                </a:solidFill>
              </a:rPr>
              <a:t> </a:t>
            </a:r>
            <a:r>
              <a:rPr lang="en-US" sz="1050" b="1" dirty="0" err="1" smtClean="0">
                <a:solidFill>
                  <a:srgbClr val="000000"/>
                </a:solidFill>
              </a:rPr>
              <a:t>Geleira</a:t>
            </a:r>
            <a:endParaRPr lang="en-US" sz="1050" b="1" dirty="0" smtClean="0">
              <a:solidFill>
                <a:srgbClr val="000000"/>
              </a:solidFill>
            </a:endParaRPr>
          </a:p>
          <a:p>
            <a:pPr algn="ctr" fontAlgn="base">
              <a:spcBef>
                <a:spcPct val="0"/>
              </a:spcBef>
              <a:spcAft>
                <a:spcPct val="0"/>
              </a:spcAft>
            </a:pPr>
            <a:r>
              <a:rPr lang="en-US" sz="1050" b="1" dirty="0" err="1" smtClean="0">
                <a:solidFill>
                  <a:srgbClr val="000000"/>
                </a:solidFill>
              </a:rPr>
              <a:t>Abril</a:t>
            </a:r>
            <a:r>
              <a:rPr lang="en-US" sz="1050" b="1" dirty="0" smtClean="0">
                <a:solidFill>
                  <a:srgbClr val="000000"/>
                </a:solidFill>
              </a:rPr>
              <a:t> </a:t>
            </a:r>
            <a:r>
              <a:rPr lang="en-US" sz="1050" b="1" dirty="0">
                <a:solidFill>
                  <a:srgbClr val="000000"/>
                </a:solidFill>
              </a:rPr>
              <a:t>2012</a:t>
            </a:r>
          </a:p>
        </p:txBody>
      </p:sp>
      <p:sp>
        <p:nvSpPr>
          <p:cNvPr id="50" name="Slide Number Placeholder 49"/>
          <p:cNvSpPr>
            <a:spLocks noGrp="1"/>
          </p:cNvSpPr>
          <p:nvPr>
            <p:ph type="sldNum" sz="quarter" idx="10"/>
          </p:nvPr>
        </p:nvSpPr>
        <p:spPr>
          <a:ln>
            <a:noFill/>
          </a:ln>
        </p:spPr>
        <p:txBody>
          <a:bodyPr/>
          <a:lstStyle/>
          <a:p>
            <a:pPr>
              <a:defRPr/>
            </a:pPr>
            <a:endParaRPr lang="en-US" dirty="0">
              <a:solidFill>
                <a:srgbClr val="000000"/>
              </a:solidFill>
            </a:endParaRPr>
          </a:p>
        </p:txBody>
      </p:sp>
      <p:sp>
        <p:nvSpPr>
          <p:cNvPr id="2" name="Title 1"/>
          <p:cNvSpPr>
            <a:spLocks noGrp="1"/>
          </p:cNvSpPr>
          <p:nvPr>
            <p:ph type="title" idx="4294967295"/>
          </p:nvPr>
        </p:nvSpPr>
        <p:spPr>
          <a:xfrm>
            <a:off x="1312862" y="0"/>
            <a:ext cx="6459538" cy="604837"/>
          </a:xfrm>
          <a:prstGeom prst="rect">
            <a:avLst/>
          </a:prstGeom>
          <a:ln>
            <a:noFill/>
          </a:ln>
        </p:spPr>
        <p:txBody>
          <a:bodyPr>
            <a:normAutofit fontScale="90000"/>
          </a:bodyPr>
          <a:lstStyle/>
          <a:p>
            <a:r>
              <a:rPr lang="pt-BR" sz="3600" noProof="0" dirty="0" smtClean="0"/>
              <a:t>Respostas Principais 2011/2012</a:t>
            </a:r>
            <a:endParaRPr lang="pt-BR" sz="3600" noProof="0" dirty="0"/>
          </a:p>
        </p:txBody>
      </p:sp>
      <p:pic>
        <p:nvPicPr>
          <p:cNvPr id="6" name="Picture 9" descr="http://2.bp.blogspot.com/_acD_J_7hpTE/TSKnZCKzMlI/AAAAAAAAFuU/8t7A0klun-o/s1600/Australia+Flooding+Map+2011+2010+floods+pics+images.jpg"/>
          <p:cNvPicPr>
            <a:picLocks noChangeAspect="1" noChangeArrowheads="1"/>
          </p:cNvPicPr>
          <p:nvPr/>
        </p:nvPicPr>
        <p:blipFill>
          <a:blip r:embed="rId5" cstate="email"/>
          <a:srcRect/>
          <a:stretch>
            <a:fillRect/>
          </a:stretch>
        </p:blipFill>
        <p:spPr bwMode="auto">
          <a:xfrm>
            <a:off x="3872753" y="1116307"/>
            <a:ext cx="1256106" cy="1717751"/>
          </a:xfrm>
          <a:prstGeom prst="rect">
            <a:avLst/>
          </a:prstGeom>
          <a:ln>
            <a:noFill/>
          </a:ln>
          <a:effectLst>
            <a:outerShdw blurRad="292100" dist="139700" dir="2700000" algn="tl" rotWithShape="0">
              <a:srgbClr val="333333">
                <a:alpha val="65000"/>
              </a:srgbClr>
            </a:outerShdw>
          </a:effectLst>
        </p:spPr>
      </p:pic>
      <p:pic>
        <p:nvPicPr>
          <p:cNvPr id="7" name="Picture 6" descr="au_overview.jpg"/>
          <p:cNvPicPr>
            <a:picLocks noChangeAspect="1"/>
          </p:cNvPicPr>
          <p:nvPr/>
        </p:nvPicPr>
        <p:blipFill>
          <a:blip r:embed="rId6" cstate="email"/>
          <a:stretch>
            <a:fillRect/>
          </a:stretch>
        </p:blipFill>
        <p:spPr>
          <a:xfrm>
            <a:off x="5509071" y="1118175"/>
            <a:ext cx="1533173" cy="1778709"/>
          </a:xfrm>
          <a:prstGeom prst="rect">
            <a:avLst/>
          </a:prstGeom>
          <a:ln>
            <a:noFill/>
          </a:ln>
          <a:effectLst>
            <a:outerShdw blurRad="292100" dist="139700" dir="2700000" algn="tl" rotWithShape="0">
              <a:srgbClr val="333333">
                <a:alpha val="65000"/>
              </a:srgbClr>
            </a:outerShdw>
          </a:effectLst>
        </p:spPr>
      </p:pic>
      <p:pic>
        <p:nvPicPr>
          <p:cNvPr id="8" name="Picture 4" descr="FLOODS QLD"/>
          <p:cNvPicPr>
            <a:picLocks noChangeAspect="1" noChangeArrowheads="1"/>
          </p:cNvPicPr>
          <p:nvPr/>
        </p:nvPicPr>
        <p:blipFill>
          <a:blip r:embed="rId7" cstate="email"/>
          <a:stretch>
            <a:fillRect/>
          </a:stretch>
        </p:blipFill>
        <p:spPr bwMode="auto">
          <a:xfrm>
            <a:off x="5528662" y="1793554"/>
            <a:ext cx="545817" cy="409433"/>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3610669" y="670324"/>
            <a:ext cx="1772523" cy="461665"/>
          </a:xfrm>
          <a:prstGeom prst="rect">
            <a:avLst/>
          </a:prstGeom>
          <a:noFill/>
          <a:ln>
            <a:noFill/>
          </a:ln>
        </p:spPr>
        <p:txBody>
          <a:bodyPr wrap="square" rtlCol="0">
            <a:spAutoFit/>
          </a:bodyPr>
          <a:lstStyle/>
          <a:p>
            <a:pPr algn="ctr" fontAlgn="base">
              <a:spcBef>
                <a:spcPct val="0"/>
              </a:spcBef>
              <a:spcAft>
                <a:spcPct val="0"/>
              </a:spcAft>
            </a:pPr>
            <a:r>
              <a:rPr lang="en-US" sz="1200" dirty="0">
                <a:solidFill>
                  <a:srgbClr val="000000"/>
                </a:solidFill>
              </a:rPr>
              <a:t>Queensland, Australia</a:t>
            </a:r>
            <a:r>
              <a:rPr lang="en-US" sz="1200" dirty="0" smtClean="0">
                <a:solidFill>
                  <a:srgbClr val="000000"/>
                </a:solidFill>
              </a:rPr>
              <a:t> </a:t>
            </a:r>
            <a:r>
              <a:rPr lang="en-US" sz="1200" dirty="0" err="1" smtClean="0">
                <a:solidFill>
                  <a:srgbClr val="000000"/>
                </a:solidFill>
              </a:rPr>
              <a:t>Inundação</a:t>
            </a:r>
            <a:r>
              <a:rPr lang="en-US" sz="1200" dirty="0" smtClean="0">
                <a:solidFill>
                  <a:srgbClr val="000000"/>
                </a:solidFill>
              </a:rPr>
              <a:t> </a:t>
            </a:r>
            <a:r>
              <a:rPr lang="en-US" sz="1200" dirty="0">
                <a:solidFill>
                  <a:srgbClr val="000000"/>
                </a:solidFill>
              </a:rPr>
              <a:t>- Jan 2011</a:t>
            </a:r>
          </a:p>
        </p:txBody>
      </p:sp>
      <p:sp>
        <p:nvSpPr>
          <p:cNvPr id="11" name="TextBox 10"/>
          <p:cNvSpPr txBox="1"/>
          <p:nvPr/>
        </p:nvSpPr>
        <p:spPr>
          <a:xfrm>
            <a:off x="5244585" y="682028"/>
            <a:ext cx="2046487" cy="461665"/>
          </a:xfrm>
          <a:prstGeom prst="rect">
            <a:avLst/>
          </a:prstGeom>
          <a:noFill/>
          <a:ln>
            <a:noFill/>
          </a:ln>
        </p:spPr>
        <p:txBody>
          <a:bodyPr wrap="square" rtlCol="0">
            <a:spAutoFit/>
          </a:bodyPr>
          <a:lstStyle/>
          <a:p>
            <a:pPr algn="ctr" fontAlgn="base">
              <a:spcBef>
                <a:spcPct val="0"/>
              </a:spcBef>
              <a:spcAft>
                <a:spcPct val="0"/>
              </a:spcAft>
            </a:pPr>
            <a:r>
              <a:rPr lang="en-US" sz="1200" dirty="0">
                <a:solidFill>
                  <a:srgbClr val="000000"/>
                </a:solidFill>
              </a:rPr>
              <a:t>Christchurch, New Zealand</a:t>
            </a:r>
            <a:r>
              <a:rPr lang="en-US" sz="1200" dirty="0" smtClean="0">
                <a:solidFill>
                  <a:srgbClr val="000000"/>
                </a:solidFill>
              </a:rPr>
              <a:t> </a:t>
            </a:r>
            <a:r>
              <a:rPr lang="en-US" sz="1200" dirty="0" err="1" smtClean="0">
                <a:solidFill>
                  <a:srgbClr val="000000"/>
                </a:solidFill>
              </a:rPr>
              <a:t>Terremoto</a:t>
            </a:r>
            <a:r>
              <a:rPr lang="en-US" sz="1200" dirty="0" smtClean="0">
                <a:solidFill>
                  <a:srgbClr val="000000"/>
                </a:solidFill>
              </a:rPr>
              <a:t> </a:t>
            </a:r>
            <a:r>
              <a:rPr lang="en-US" sz="1200" dirty="0">
                <a:solidFill>
                  <a:srgbClr val="000000"/>
                </a:solidFill>
              </a:rPr>
              <a:t>- Feb 2011</a:t>
            </a:r>
          </a:p>
        </p:txBody>
      </p:sp>
      <p:pic>
        <p:nvPicPr>
          <p:cNvPr id="12" name="Picture 11"/>
          <p:cNvPicPr>
            <a:picLocks noChangeAspect="1" noChangeArrowheads="1"/>
          </p:cNvPicPr>
          <p:nvPr/>
        </p:nvPicPr>
        <p:blipFill>
          <a:blip r:embed="rId8" cstate="email"/>
          <a:srcRect/>
          <a:stretch>
            <a:fillRect/>
          </a:stretch>
        </p:blipFill>
        <p:spPr bwMode="auto">
          <a:xfrm>
            <a:off x="1799132" y="1113182"/>
            <a:ext cx="1726966" cy="1812898"/>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1871707" y="512686"/>
            <a:ext cx="1574713" cy="646331"/>
          </a:xfrm>
          <a:prstGeom prst="rect">
            <a:avLst/>
          </a:prstGeom>
          <a:noFill/>
          <a:ln>
            <a:noFill/>
          </a:ln>
        </p:spPr>
        <p:txBody>
          <a:bodyPr wrap="square" rtlCol="0">
            <a:spAutoFit/>
          </a:bodyPr>
          <a:lstStyle/>
          <a:p>
            <a:pPr algn="ctr" fontAlgn="base">
              <a:spcBef>
                <a:spcPct val="0"/>
              </a:spcBef>
              <a:spcAft>
                <a:spcPct val="0"/>
              </a:spcAft>
            </a:pPr>
            <a:r>
              <a:rPr lang="en-US" sz="1200" dirty="0">
                <a:solidFill>
                  <a:srgbClr val="000000"/>
                </a:solidFill>
              </a:rPr>
              <a:t>FEST Deployments Jan – Mar 2011 &amp; OEF/OND</a:t>
            </a:r>
          </a:p>
        </p:txBody>
      </p:sp>
      <p:pic>
        <p:nvPicPr>
          <p:cNvPr id="14" name="Picture 2"/>
          <p:cNvPicPr>
            <a:picLocks noChangeAspect="1" noChangeArrowheads="1"/>
          </p:cNvPicPr>
          <p:nvPr/>
        </p:nvPicPr>
        <p:blipFill>
          <a:blip r:embed="rId9" cstate="email"/>
          <a:srcRect/>
          <a:stretch>
            <a:fillRect/>
          </a:stretch>
        </p:blipFill>
        <p:spPr bwMode="auto">
          <a:xfrm>
            <a:off x="7260618" y="621035"/>
            <a:ext cx="1698475" cy="1918648"/>
          </a:xfrm>
          <a:prstGeom prst="rect">
            <a:avLst/>
          </a:prstGeom>
          <a:ln>
            <a:noFill/>
          </a:ln>
          <a:effectLst>
            <a:outerShdw blurRad="292100" dist="139700" dir="2700000" algn="tl" rotWithShape="0">
              <a:srgbClr val="333333">
                <a:alpha val="65000"/>
              </a:srgbClr>
            </a:outerShdw>
          </a:effectLst>
        </p:spPr>
      </p:pic>
      <p:pic>
        <p:nvPicPr>
          <p:cNvPr id="37" name="Picture 36" descr="Morganza_Spillway_AffectedPop_0f6f3648dce0508111315hqprod.jpg"/>
          <p:cNvPicPr>
            <a:picLocks noChangeAspect="1"/>
          </p:cNvPicPr>
          <p:nvPr/>
        </p:nvPicPr>
        <p:blipFill>
          <a:blip r:embed="rId10" cstate="email"/>
          <a:stretch>
            <a:fillRect/>
          </a:stretch>
        </p:blipFill>
        <p:spPr>
          <a:xfrm>
            <a:off x="4175962" y="2419251"/>
            <a:ext cx="2482095" cy="1917982"/>
          </a:xfrm>
          <a:prstGeom prst="rect">
            <a:avLst/>
          </a:prstGeom>
          <a:ln>
            <a:noFill/>
          </a:ln>
          <a:effectLst>
            <a:outerShdw blurRad="292100" dist="139700" dir="2700000" algn="tl" rotWithShape="0">
              <a:srgbClr val="333333">
                <a:alpha val="65000"/>
              </a:srgbClr>
            </a:outerShdw>
          </a:effectLst>
        </p:spPr>
      </p:pic>
      <p:sp>
        <p:nvSpPr>
          <p:cNvPr id="46" name="TextBox 45"/>
          <p:cNvSpPr txBox="1"/>
          <p:nvPr/>
        </p:nvSpPr>
        <p:spPr>
          <a:xfrm>
            <a:off x="7209980" y="147931"/>
            <a:ext cx="1934021" cy="461665"/>
          </a:xfrm>
          <a:prstGeom prst="rect">
            <a:avLst/>
          </a:prstGeom>
          <a:noFill/>
          <a:ln>
            <a:noFill/>
          </a:ln>
        </p:spPr>
        <p:txBody>
          <a:bodyPr wrap="square" rtlCol="0">
            <a:spAutoFit/>
          </a:bodyPr>
          <a:lstStyle/>
          <a:p>
            <a:pPr algn="ctr" fontAlgn="base">
              <a:spcBef>
                <a:spcPct val="0"/>
              </a:spcBef>
              <a:spcAft>
                <a:spcPct val="0"/>
              </a:spcAft>
            </a:pPr>
            <a:r>
              <a:rPr lang="en-US" sz="1200" dirty="0" err="1" smtClean="0">
                <a:solidFill>
                  <a:srgbClr val="000000"/>
                </a:solidFill>
              </a:rPr>
              <a:t>Japaão</a:t>
            </a:r>
            <a:r>
              <a:rPr lang="en-US" sz="1200" dirty="0" smtClean="0">
                <a:solidFill>
                  <a:srgbClr val="000000"/>
                </a:solidFill>
              </a:rPr>
              <a:t> </a:t>
            </a:r>
            <a:r>
              <a:rPr lang="en-US" sz="1200" dirty="0" err="1" smtClean="0">
                <a:solidFill>
                  <a:srgbClr val="000000"/>
                </a:solidFill>
              </a:rPr>
              <a:t>terremoto</a:t>
            </a:r>
            <a:r>
              <a:rPr lang="en-US" sz="1200" dirty="0" smtClean="0">
                <a:solidFill>
                  <a:srgbClr val="000000"/>
                </a:solidFill>
              </a:rPr>
              <a:t> </a:t>
            </a:r>
            <a:r>
              <a:rPr lang="en-US" sz="1200" dirty="0">
                <a:solidFill>
                  <a:srgbClr val="000000"/>
                </a:solidFill>
              </a:rPr>
              <a:t>e</a:t>
            </a:r>
            <a:r>
              <a:rPr lang="en-US" sz="1200" dirty="0" smtClean="0">
                <a:solidFill>
                  <a:srgbClr val="000000"/>
                </a:solidFill>
              </a:rPr>
              <a:t> </a:t>
            </a:r>
            <a:r>
              <a:rPr lang="en-US" sz="1200" dirty="0">
                <a:solidFill>
                  <a:srgbClr val="000000"/>
                </a:solidFill>
              </a:rPr>
              <a:t>Tsunami - Mar 2011</a:t>
            </a:r>
          </a:p>
        </p:txBody>
      </p:sp>
      <p:sp>
        <p:nvSpPr>
          <p:cNvPr id="48" name="TextBox 47"/>
          <p:cNvSpPr txBox="1"/>
          <p:nvPr/>
        </p:nvSpPr>
        <p:spPr>
          <a:xfrm>
            <a:off x="5004054" y="3753036"/>
            <a:ext cx="1574713" cy="461665"/>
          </a:xfrm>
          <a:prstGeom prst="rect">
            <a:avLst/>
          </a:prstGeom>
          <a:noFill/>
          <a:ln>
            <a:noFill/>
          </a:ln>
        </p:spPr>
        <p:txBody>
          <a:bodyPr wrap="square" rtlCol="0">
            <a:spAutoFit/>
          </a:bodyPr>
          <a:lstStyle/>
          <a:p>
            <a:pPr algn="ctr" fontAlgn="base">
              <a:spcBef>
                <a:spcPct val="0"/>
              </a:spcBef>
              <a:spcAft>
                <a:spcPct val="0"/>
              </a:spcAft>
            </a:pPr>
            <a:r>
              <a:rPr lang="en-US" sz="1200" b="1" dirty="0">
                <a:solidFill>
                  <a:srgbClr val="000000"/>
                </a:solidFill>
              </a:rPr>
              <a:t>MS</a:t>
            </a:r>
            <a:r>
              <a:rPr lang="en-US" sz="1200" b="1" dirty="0" smtClean="0">
                <a:solidFill>
                  <a:srgbClr val="000000"/>
                </a:solidFill>
              </a:rPr>
              <a:t> </a:t>
            </a:r>
            <a:r>
              <a:rPr lang="en-US" sz="1200" b="1" dirty="0" err="1" smtClean="0">
                <a:solidFill>
                  <a:srgbClr val="000000"/>
                </a:solidFill>
              </a:rPr>
              <a:t>Inundaçãos</a:t>
            </a:r>
            <a:endParaRPr lang="en-US" sz="1200" b="1" dirty="0">
              <a:solidFill>
                <a:srgbClr val="000000"/>
              </a:solidFill>
            </a:endParaRPr>
          </a:p>
          <a:p>
            <a:pPr algn="ctr" fontAlgn="base">
              <a:spcBef>
                <a:spcPct val="0"/>
              </a:spcBef>
              <a:spcAft>
                <a:spcPct val="0"/>
              </a:spcAft>
            </a:pPr>
            <a:r>
              <a:rPr lang="en-US" sz="1200" b="1" dirty="0" err="1" smtClean="0">
                <a:solidFill>
                  <a:srgbClr val="000000"/>
                </a:solidFill>
              </a:rPr>
              <a:t>Maio</a:t>
            </a:r>
            <a:r>
              <a:rPr lang="en-US" sz="1200" b="1" dirty="0" smtClean="0">
                <a:solidFill>
                  <a:srgbClr val="000000"/>
                </a:solidFill>
              </a:rPr>
              <a:t> </a:t>
            </a:r>
            <a:r>
              <a:rPr lang="en-US" sz="1200" b="1" dirty="0">
                <a:solidFill>
                  <a:srgbClr val="000000"/>
                </a:solidFill>
              </a:rPr>
              <a:t>2011</a:t>
            </a:r>
          </a:p>
        </p:txBody>
      </p:sp>
      <p:grpSp>
        <p:nvGrpSpPr>
          <p:cNvPr id="3" name="Group 61"/>
          <p:cNvGrpSpPr/>
          <p:nvPr/>
        </p:nvGrpSpPr>
        <p:grpSpPr>
          <a:xfrm>
            <a:off x="1933455" y="4799165"/>
            <a:ext cx="1883391" cy="1917510"/>
            <a:chOff x="1933449" y="4799165"/>
            <a:chExt cx="1883391" cy="1917510"/>
          </a:xfrm>
        </p:grpSpPr>
        <p:grpSp>
          <p:nvGrpSpPr>
            <p:cNvPr id="4" name="Group 37"/>
            <p:cNvGrpSpPr/>
            <p:nvPr/>
          </p:nvGrpSpPr>
          <p:grpSpPr>
            <a:xfrm>
              <a:off x="1933449" y="4799165"/>
              <a:ext cx="1883391" cy="1917510"/>
              <a:chOff x="2819400" y="1447800"/>
              <a:chExt cx="3505200" cy="3470148"/>
            </a:xfrm>
          </p:grpSpPr>
          <p:pic>
            <p:nvPicPr>
              <p:cNvPr id="39" name="Picture 1"/>
              <p:cNvPicPr>
                <a:picLocks noChangeAspect="1" noChangeArrowheads="1"/>
              </p:cNvPicPr>
              <p:nvPr/>
            </p:nvPicPr>
            <p:blipFill>
              <a:blip r:embed="rId11" cstate="email"/>
              <a:srcRect/>
              <a:stretch>
                <a:fillRect/>
              </a:stretch>
            </p:blipFill>
            <p:spPr bwMode="auto">
              <a:xfrm>
                <a:off x="2819400" y="1447800"/>
                <a:ext cx="3505200" cy="3470148"/>
              </a:xfrm>
              <a:prstGeom prst="rect">
                <a:avLst/>
              </a:prstGeom>
              <a:ln>
                <a:noFill/>
              </a:ln>
              <a:effectLst>
                <a:outerShdw blurRad="292100" dist="139700" dir="2700000" algn="tl" rotWithShape="0">
                  <a:srgbClr val="333333">
                    <a:alpha val="65000"/>
                  </a:srgbClr>
                </a:outerShdw>
              </a:effectLst>
            </p:spPr>
          </p:pic>
          <p:sp>
            <p:nvSpPr>
              <p:cNvPr id="40" name="Rectangle 39"/>
              <p:cNvSpPr/>
              <p:nvPr/>
            </p:nvSpPr>
            <p:spPr>
              <a:xfrm>
                <a:off x="4365111" y="4303435"/>
                <a:ext cx="1933546" cy="46682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a:solidFill>
                      <a:srgbClr val="FF0000"/>
                    </a:solidFill>
                  </a:rPr>
                  <a:t>Fort Crowder</a:t>
                </a:r>
              </a:p>
              <a:p>
                <a:pPr algn="ctr" fontAlgn="base">
                  <a:spcBef>
                    <a:spcPct val="0"/>
                  </a:spcBef>
                  <a:spcAft>
                    <a:spcPct val="0"/>
                  </a:spcAft>
                </a:pPr>
                <a:r>
                  <a:rPr lang="en-US" sz="800" b="1" dirty="0">
                    <a:solidFill>
                      <a:srgbClr val="FF0000"/>
                    </a:solidFill>
                  </a:rPr>
                  <a:t>Logistics Point</a:t>
                </a:r>
              </a:p>
            </p:txBody>
          </p:sp>
          <p:cxnSp>
            <p:nvCxnSpPr>
              <p:cNvPr id="41" name="Straight Arrow Connector 40"/>
              <p:cNvCxnSpPr>
                <a:stCxn id="40" idx="1"/>
              </p:cNvCxnSpPr>
              <p:nvPr/>
            </p:nvCxnSpPr>
            <p:spPr>
              <a:xfrm flipH="1">
                <a:off x="3976496" y="4536849"/>
                <a:ext cx="388615" cy="4671"/>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4038601" y="2718163"/>
                <a:ext cx="1387704" cy="2536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a:solidFill>
                      <a:srgbClr val="FF0000"/>
                    </a:solidFill>
                  </a:rPr>
                  <a:t>RRCC VII</a:t>
                </a:r>
              </a:p>
            </p:txBody>
          </p:sp>
          <p:cxnSp>
            <p:nvCxnSpPr>
              <p:cNvPr id="43" name="Straight Arrow Connector 42"/>
              <p:cNvCxnSpPr>
                <a:stCxn id="42" idx="1"/>
              </p:cNvCxnSpPr>
              <p:nvPr/>
            </p:nvCxnSpPr>
            <p:spPr>
              <a:xfrm flipH="1">
                <a:off x="3810008" y="2844982"/>
                <a:ext cx="228593" cy="203019"/>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5" idx="1"/>
              </p:cNvCxnSpPr>
              <p:nvPr/>
            </p:nvCxnSpPr>
            <p:spPr>
              <a:xfrm flipH="1">
                <a:off x="3772603" y="4067108"/>
                <a:ext cx="281236" cy="253431"/>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053840" y="3927977"/>
                <a:ext cx="2001701" cy="27826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a:solidFill>
                      <a:srgbClr val="FF0000"/>
                    </a:solidFill>
                  </a:rPr>
                  <a:t>Joplin, MO (RFO)</a:t>
                </a:r>
              </a:p>
            </p:txBody>
          </p:sp>
        </p:grpSp>
        <p:sp>
          <p:nvSpPr>
            <p:cNvPr id="49" name="TextBox 48"/>
            <p:cNvSpPr txBox="1"/>
            <p:nvPr/>
          </p:nvSpPr>
          <p:spPr>
            <a:xfrm>
              <a:off x="2159732" y="4869160"/>
              <a:ext cx="1645343" cy="646331"/>
            </a:xfrm>
            <a:prstGeom prst="rect">
              <a:avLst/>
            </a:prstGeom>
            <a:noFill/>
            <a:ln>
              <a:noFill/>
            </a:ln>
          </p:spPr>
          <p:txBody>
            <a:bodyPr wrap="square" rtlCol="0">
              <a:spAutoFit/>
            </a:bodyPr>
            <a:lstStyle/>
            <a:p>
              <a:pPr algn="ctr" fontAlgn="base">
                <a:spcBef>
                  <a:spcPct val="0"/>
                </a:spcBef>
                <a:spcAft>
                  <a:spcPct val="0"/>
                </a:spcAft>
              </a:pPr>
              <a:r>
                <a:rPr lang="en-US" sz="1200" b="1" dirty="0">
                  <a:solidFill>
                    <a:srgbClr val="000000"/>
                  </a:solidFill>
                </a:rPr>
                <a:t>Joplin, MO</a:t>
              </a:r>
            </a:p>
            <a:p>
              <a:pPr algn="ctr" fontAlgn="base">
                <a:spcBef>
                  <a:spcPct val="0"/>
                </a:spcBef>
                <a:spcAft>
                  <a:spcPct val="0"/>
                </a:spcAft>
              </a:pPr>
              <a:r>
                <a:rPr lang="en-US" sz="1200" b="1" dirty="0">
                  <a:solidFill>
                    <a:srgbClr val="000000"/>
                  </a:solidFill>
                </a:rPr>
                <a:t>Tornado  - </a:t>
              </a:r>
              <a:r>
                <a:rPr lang="en-US" sz="1200" b="1" dirty="0" err="1" smtClean="0">
                  <a:solidFill>
                    <a:srgbClr val="000000"/>
                  </a:solidFill>
                </a:rPr>
                <a:t>Junho</a:t>
              </a:r>
              <a:r>
                <a:rPr lang="en-US" sz="1200" b="1" dirty="0" smtClean="0">
                  <a:solidFill>
                    <a:srgbClr val="000000"/>
                  </a:solidFill>
                </a:rPr>
                <a:t> </a:t>
              </a:r>
              <a:r>
                <a:rPr lang="en-US" sz="1200" b="1" dirty="0">
                  <a:solidFill>
                    <a:srgbClr val="000000"/>
                  </a:solidFill>
                </a:rPr>
                <a:t>2011</a:t>
              </a:r>
            </a:p>
          </p:txBody>
        </p:sp>
      </p:grpSp>
      <p:sp>
        <p:nvSpPr>
          <p:cNvPr id="52" name="TextBox 51"/>
          <p:cNvSpPr txBox="1"/>
          <p:nvPr/>
        </p:nvSpPr>
        <p:spPr>
          <a:xfrm>
            <a:off x="4067944" y="5265216"/>
            <a:ext cx="1257160" cy="646331"/>
          </a:xfrm>
          <a:prstGeom prst="rect">
            <a:avLst/>
          </a:prstGeom>
          <a:noFill/>
          <a:ln>
            <a:noFill/>
          </a:ln>
        </p:spPr>
        <p:txBody>
          <a:bodyPr wrap="square" rtlCol="0">
            <a:spAutoFit/>
          </a:bodyPr>
          <a:lstStyle/>
          <a:p>
            <a:pPr algn="ctr" fontAlgn="base">
              <a:spcBef>
                <a:spcPct val="0"/>
              </a:spcBef>
              <a:spcAft>
                <a:spcPct val="0"/>
              </a:spcAft>
            </a:pPr>
            <a:r>
              <a:rPr lang="en-US" sz="1200" b="1" dirty="0" smtClean="0">
                <a:solidFill>
                  <a:srgbClr val="FFFFFF"/>
                </a:solidFill>
              </a:rPr>
              <a:t>Rio MO  </a:t>
            </a:r>
            <a:r>
              <a:rPr lang="en-US" sz="1200" b="1" dirty="0" err="1" smtClean="0">
                <a:solidFill>
                  <a:srgbClr val="FFFFFF"/>
                </a:solidFill>
              </a:rPr>
              <a:t>Inundação</a:t>
            </a:r>
            <a:endParaRPr lang="en-US" sz="1200" b="1" dirty="0" smtClean="0">
              <a:solidFill>
                <a:srgbClr val="FFFFFF"/>
              </a:solidFill>
            </a:endParaRPr>
          </a:p>
          <a:p>
            <a:pPr algn="ctr" fontAlgn="base">
              <a:spcBef>
                <a:spcPct val="0"/>
              </a:spcBef>
              <a:spcAft>
                <a:spcPct val="0"/>
              </a:spcAft>
            </a:pPr>
            <a:r>
              <a:rPr lang="en-US" sz="1200" b="1" dirty="0">
                <a:solidFill>
                  <a:srgbClr val="FFFFFF"/>
                </a:solidFill>
              </a:rPr>
              <a:t>Jun/Jul 2011</a:t>
            </a:r>
          </a:p>
        </p:txBody>
      </p:sp>
      <p:grpSp>
        <p:nvGrpSpPr>
          <p:cNvPr id="5" name="Group 62"/>
          <p:cNvGrpSpPr/>
          <p:nvPr/>
        </p:nvGrpSpPr>
        <p:grpSpPr>
          <a:xfrm>
            <a:off x="7164407" y="4894792"/>
            <a:ext cx="1907037" cy="1658409"/>
            <a:chOff x="7164406" y="4594455"/>
            <a:chExt cx="1907037" cy="1658409"/>
          </a:xfrm>
        </p:grpSpPr>
        <p:pic>
          <p:nvPicPr>
            <p:cNvPr id="30" name="Picture 3" descr="J:\G33 Current Ops\LTC Melzer NOV2011\DonMueang_flood.jpg"/>
            <p:cNvPicPr>
              <a:picLocks noChangeAspect="1" noChangeArrowheads="1"/>
            </p:cNvPicPr>
            <p:nvPr/>
          </p:nvPicPr>
          <p:blipFill>
            <a:blip r:embed="rId12" cstate="email"/>
            <a:srcRect/>
            <a:stretch>
              <a:fillRect/>
            </a:stretch>
          </p:blipFill>
          <p:spPr bwMode="auto">
            <a:xfrm>
              <a:off x="7164406" y="4594455"/>
              <a:ext cx="1907037" cy="1291864"/>
            </a:xfrm>
            <a:prstGeom prst="rect">
              <a:avLst/>
            </a:prstGeom>
            <a:ln>
              <a:noFill/>
            </a:ln>
            <a:effectLst>
              <a:outerShdw blurRad="292100" dist="139700" dir="2700000" algn="tl" rotWithShape="0">
                <a:srgbClr val="333333">
                  <a:alpha val="65000"/>
                </a:srgbClr>
              </a:outerShdw>
            </a:effectLst>
          </p:spPr>
        </p:pic>
        <p:sp>
          <p:nvSpPr>
            <p:cNvPr id="31" name="Rectangle 30"/>
            <p:cNvSpPr/>
            <p:nvPr/>
          </p:nvSpPr>
          <p:spPr>
            <a:xfrm>
              <a:off x="7175090" y="5837366"/>
              <a:ext cx="1858298" cy="415498"/>
            </a:xfrm>
            <a:prstGeom prst="rect">
              <a:avLst/>
            </a:prstGeom>
            <a:solidFill>
              <a:schemeClr val="bg1">
                <a:lumMod val="95000"/>
                <a:alpha val="77000"/>
              </a:schemeClr>
            </a:solidFill>
            <a:ln>
              <a:noFill/>
            </a:ln>
          </p:spPr>
          <p:txBody>
            <a:bodyPr wrap="square">
              <a:spAutoFit/>
            </a:bodyPr>
            <a:lstStyle/>
            <a:p>
              <a:pPr fontAlgn="base">
                <a:spcBef>
                  <a:spcPct val="0"/>
                </a:spcBef>
                <a:spcAft>
                  <a:spcPct val="0"/>
                </a:spcAft>
              </a:pPr>
              <a:r>
                <a:rPr lang="en-US" sz="1050" b="1" dirty="0">
                  <a:solidFill>
                    <a:srgbClr val="000000"/>
                  </a:solidFill>
                  <a:cs typeface="Arial" charset="0"/>
                </a:rPr>
                <a:t>Thailand</a:t>
              </a:r>
              <a:r>
                <a:rPr lang="en-US" sz="1050" b="1" dirty="0" smtClean="0">
                  <a:solidFill>
                    <a:srgbClr val="000000"/>
                  </a:solidFill>
                  <a:cs typeface="Arial" charset="0"/>
                </a:rPr>
                <a:t> </a:t>
              </a:r>
              <a:r>
                <a:rPr lang="en-US" sz="1050" b="1" dirty="0" err="1" smtClean="0">
                  <a:solidFill>
                    <a:srgbClr val="000000"/>
                  </a:solidFill>
                  <a:cs typeface="Arial" charset="0"/>
                </a:rPr>
                <a:t>Inundação</a:t>
              </a:r>
              <a:r>
                <a:rPr lang="en-US" sz="1050" b="1" dirty="0" smtClean="0">
                  <a:solidFill>
                    <a:srgbClr val="000000"/>
                  </a:solidFill>
                  <a:cs typeface="Arial" charset="0"/>
                </a:rPr>
                <a:t> </a:t>
              </a:r>
              <a:r>
                <a:rPr lang="en-US" sz="1050" b="1" dirty="0">
                  <a:solidFill>
                    <a:srgbClr val="000000"/>
                  </a:solidFill>
                  <a:cs typeface="Arial" charset="0"/>
                </a:rPr>
                <a:t>- Nov 2011</a:t>
              </a:r>
              <a:endParaRPr lang="en-US" sz="1050" b="1" dirty="0">
                <a:solidFill>
                  <a:srgbClr val="000000"/>
                </a:solidFill>
              </a:endParaRPr>
            </a:p>
          </p:txBody>
        </p:sp>
      </p:grpSp>
      <p:grpSp>
        <p:nvGrpSpPr>
          <p:cNvPr id="9" name="Group 62"/>
          <p:cNvGrpSpPr/>
          <p:nvPr/>
        </p:nvGrpSpPr>
        <p:grpSpPr>
          <a:xfrm>
            <a:off x="0" y="2714183"/>
            <a:ext cx="1991621" cy="1553019"/>
            <a:chOff x="0" y="2962826"/>
            <a:chExt cx="1991621" cy="1553019"/>
          </a:xfrm>
        </p:grpSpPr>
        <p:pic>
          <p:nvPicPr>
            <p:cNvPr id="32" name="Picture 4" descr="C:\Users\S0CS5SLT\Desktop\snow storm\timthumb.jpg"/>
            <p:cNvPicPr>
              <a:picLocks noChangeAspect="1" noChangeArrowheads="1"/>
            </p:cNvPicPr>
            <p:nvPr/>
          </p:nvPicPr>
          <p:blipFill>
            <a:blip r:embed="rId13" cstate="email"/>
            <a:srcRect/>
            <a:stretch>
              <a:fillRect/>
            </a:stretch>
          </p:blipFill>
          <p:spPr bwMode="auto">
            <a:xfrm>
              <a:off x="0" y="3397741"/>
              <a:ext cx="1991621" cy="1118104"/>
            </a:xfrm>
            <a:prstGeom prst="rect">
              <a:avLst/>
            </a:prstGeom>
            <a:ln>
              <a:noFill/>
            </a:ln>
            <a:effectLst>
              <a:outerShdw blurRad="292100" dist="139700" dir="2700000" algn="tl" rotWithShape="0">
                <a:srgbClr val="333333">
                  <a:alpha val="65000"/>
                </a:srgbClr>
              </a:outerShdw>
            </a:effectLst>
          </p:spPr>
        </p:pic>
        <p:sp>
          <p:nvSpPr>
            <p:cNvPr id="33" name="TextBox 32"/>
            <p:cNvSpPr txBox="1"/>
            <p:nvPr/>
          </p:nvSpPr>
          <p:spPr>
            <a:xfrm>
              <a:off x="0" y="2962826"/>
              <a:ext cx="1939381" cy="461665"/>
            </a:xfrm>
            <a:prstGeom prst="rect">
              <a:avLst/>
            </a:prstGeom>
            <a:noFill/>
            <a:ln>
              <a:noFill/>
            </a:ln>
          </p:spPr>
          <p:txBody>
            <a:bodyPr wrap="square" rtlCol="0">
              <a:spAutoFit/>
            </a:bodyPr>
            <a:lstStyle/>
            <a:p>
              <a:pPr algn="ctr" fontAlgn="base">
                <a:spcBef>
                  <a:spcPct val="0"/>
                </a:spcBef>
                <a:spcAft>
                  <a:spcPct val="0"/>
                </a:spcAft>
              </a:pPr>
              <a:r>
                <a:rPr lang="en-US" sz="1200" dirty="0" err="1" smtClean="0">
                  <a:solidFill>
                    <a:srgbClr val="000000"/>
                  </a:solidFill>
                </a:rPr>
                <a:t>Tempestade</a:t>
              </a:r>
              <a:r>
                <a:rPr lang="en-US" sz="1200" dirty="0" smtClean="0">
                  <a:solidFill>
                    <a:srgbClr val="000000"/>
                  </a:solidFill>
                </a:rPr>
                <a:t> de </a:t>
              </a:r>
              <a:r>
                <a:rPr lang="en-US" sz="1200" dirty="0" err="1" smtClean="0">
                  <a:solidFill>
                    <a:srgbClr val="000000"/>
                  </a:solidFill>
                </a:rPr>
                <a:t>neve</a:t>
              </a:r>
              <a:endParaRPr lang="en-US" sz="1200" dirty="0" smtClean="0">
                <a:solidFill>
                  <a:srgbClr val="000000"/>
                </a:solidFill>
              </a:endParaRPr>
            </a:p>
            <a:p>
              <a:pPr algn="ctr" fontAlgn="base">
                <a:spcBef>
                  <a:spcPct val="0"/>
                </a:spcBef>
                <a:spcAft>
                  <a:spcPct val="0"/>
                </a:spcAft>
              </a:pPr>
              <a:r>
                <a:rPr lang="en-US" sz="1200" dirty="0" smtClean="0">
                  <a:solidFill>
                    <a:srgbClr val="000000"/>
                  </a:solidFill>
                </a:rPr>
                <a:t>Out </a:t>
              </a:r>
              <a:r>
                <a:rPr lang="en-US" sz="1200" dirty="0">
                  <a:solidFill>
                    <a:srgbClr val="000000"/>
                  </a:solidFill>
                </a:rPr>
                <a:t>2011</a:t>
              </a:r>
            </a:p>
          </p:txBody>
        </p:sp>
      </p:grpSp>
      <p:grpSp>
        <p:nvGrpSpPr>
          <p:cNvPr id="16" name="Group 64"/>
          <p:cNvGrpSpPr/>
          <p:nvPr/>
        </p:nvGrpSpPr>
        <p:grpSpPr>
          <a:xfrm>
            <a:off x="7068709" y="2096852"/>
            <a:ext cx="2075291" cy="1353804"/>
            <a:chOff x="9864588" y="584684"/>
            <a:chExt cx="2075291" cy="1353804"/>
          </a:xfrm>
        </p:grpSpPr>
        <p:pic>
          <p:nvPicPr>
            <p:cNvPr id="7169" name="Picture 1"/>
            <p:cNvPicPr>
              <a:picLocks noChangeAspect="1" noChangeArrowheads="1"/>
            </p:cNvPicPr>
            <p:nvPr/>
          </p:nvPicPr>
          <p:blipFill>
            <a:blip r:embed="rId14" cstate="email"/>
            <a:srcRect/>
            <a:stretch>
              <a:fillRect/>
            </a:stretch>
          </p:blipFill>
          <p:spPr bwMode="auto">
            <a:xfrm>
              <a:off x="9864588" y="584684"/>
              <a:ext cx="2075291" cy="1353804"/>
            </a:xfrm>
            <a:prstGeom prst="rect">
              <a:avLst/>
            </a:prstGeom>
            <a:ln>
              <a:noFill/>
            </a:ln>
            <a:effectLst>
              <a:outerShdw blurRad="292100" dist="139700" dir="2700000" algn="tl" rotWithShape="0">
                <a:srgbClr val="333333">
                  <a:alpha val="65000"/>
                </a:srgbClr>
              </a:outerShdw>
            </a:effectLst>
          </p:spPr>
        </p:pic>
        <p:sp>
          <p:nvSpPr>
            <p:cNvPr id="35" name="TextBox 34"/>
            <p:cNvSpPr txBox="1"/>
            <p:nvPr/>
          </p:nvSpPr>
          <p:spPr>
            <a:xfrm>
              <a:off x="10869262" y="1257256"/>
              <a:ext cx="1034994" cy="646331"/>
            </a:xfrm>
            <a:prstGeom prst="rect">
              <a:avLst/>
            </a:prstGeom>
            <a:noFill/>
            <a:ln>
              <a:noFill/>
            </a:ln>
          </p:spPr>
          <p:txBody>
            <a:bodyPr wrap="square" rtlCol="0">
              <a:spAutoFit/>
            </a:bodyPr>
            <a:lstStyle/>
            <a:p>
              <a:pPr algn="r" fontAlgn="base">
                <a:spcBef>
                  <a:spcPct val="0"/>
                </a:spcBef>
                <a:spcAft>
                  <a:spcPct val="0"/>
                </a:spcAft>
              </a:pPr>
              <a:r>
                <a:rPr lang="en-US" sz="1200" b="1" dirty="0" err="1" smtClean="0">
                  <a:solidFill>
                    <a:srgbClr val="000000"/>
                  </a:solidFill>
                </a:rPr>
                <a:t>Furacão</a:t>
              </a:r>
              <a:r>
                <a:rPr lang="en-US" sz="1200" b="1" dirty="0" smtClean="0">
                  <a:solidFill>
                    <a:srgbClr val="000000"/>
                  </a:solidFill>
                </a:rPr>
                <a:t> </a:t>
              </a:r>
              <a:r>
                <a:rPr lang="en-US" sz="1200" b="1" dirty="0">
                  <a:solidFill>
                    <a:srgbClr val="000000"/>
                  </a:solidFill>
                </a:rPr>
                <a:t>Irene</a:t>
              </a:r>
            </a:p>
            <a:p>
              <a:pPr algn="r" fontAlgn="base">
                <a:spcBef>
                  <a:spcPct val="0"/>
                </a:spcBef>
                <a:spcAft>
                  <a:spcPct val="0"/>
                </a:spcAft>
              </a:pPr>
              <a:r>
                <a:rPr lang="en-US" sz="1200" b="1" dirty="0">
                  <a:solidFill>
                    <a:srgbClr val="000000"/>
                  </a:solidFill>
                </a:rPr>
                <a:t>Aug 2011</a:t>
              </a:r>
            </a:p>
          </p:txBody>
        </p:sp>
      </p:grpSp>
      <p:grpSp>
        <p:nvGrpSpPr>
          <p:cNvPr id="17" name="Group 63"/>
          <p:cNvGrpSpPr/>
          <p:nvPr/>
        </p:nvGrpSpPr>
        <p:grpSpPr>
          <a:xfrm>
            <a:off x="1981205" y="2891384"/>
            <a:ext cx="1676394" cy="1223419"/>
            <a:chOff x="1981200" y="2891381"/>
            <a:chExt cx="1676394" cy="1223419"/>
          </a:xfrm>
        </p:grpSpPr>
        <p:pic>
          <p:nvPicPr>
            <p:cNvPr id="5121" name="Picture 1"/>
            <p:cNvPicPr>
              <a:picLocks noChangeAspect="1" noChangeArrowheads="1"/>
            </p:cNvPicPr>
            <p:nvPr/>
          </p:nvPicPr>
          <p:blipFill>
            <a:blip r:embed="rId15" cstate="email"/>
            <a:srcRect/>
            <a:stretch>
              <a:fillRect/>
            </a:stretch>
          </p:blipFill>
          <p:spPr bwMode="auto">
            <a:xfrm>
              <a:off x="1981200" y="2891381"/>
              <a:ext cx="1578211" cy="1223419"/>
            </a:xfrm>
            <a:prstGeom prst="rect">
              <a:avLst/>
            </a:prstGeom>
            <a:ln>
              <a:noFill/>
            </a:ln>
            <a:effectLst>
              <a:outerShdw blurRad="292100" dist="139700" dir="2700000" algn="tl" rotWithShape="0">
                <a:srgbClr val="333333">
                  <a:alpha val="65000"/>
                </a:srgbClr>
              </a:outerShdw>
            </a:effectLst>
          </p:spPr>
        </p:pic>
        <p:sp>
          <p:nvSpPr>
            <p:cNvPr id="60" name="TextBox 59"/>
            <p:cNvSpPr txBox="1"/>
            <p:nvPr/>
          </p:nvSpPr>
          <p:spPr>
            <a:xfrm>
              <a:off x="2411759" y="3429000"/>
              <a:ext cx="1245835" cy="646331"/>
            </a:xfrm>
            <a:prstGeom prst="rect">
              <a:avLst/>
            </a:prstGeom>
            <a:noFill/>
            <a:ln>
              <a:noFill/>
            </a:ln>
          </p:spPr>
          <p:txBody>
            <a:bodyPr wrap="square" rtlCol="0">
              <a:spAutoFit/>
            </a:bodyPr>
            <a:lstStyle/>
            <a:p>
              <a:pPr fontAlgn="base">
                <a:spcBef>
                  <a:spcPct val="0"/>
                </a:spcBef>
                <a:spcAft>
                  <a:spcPct val="0"/>
                </a:spcAft>
              </a:pPr>
              <a:r>
                <a:rPr lang="en-US" sz="1200" b="1" dirty="0" err="1" smtClean="0">
                  <a:solidFill>
                    <a:srgbClr val="FFFFFF"/>
                  </a:solidFill>
                </a:rPr>
                <a:t>Tempestade</a:t>
              </a:r>
              <a:r>
                <a:rPr lang="en-US" sz="1200" b="1" dirty="0" smtClean="0">
                  <a:solidFill>
                    <a:srgbClr val="FFFFFF"/>
                  </a:solidFill>
                </a:rPr>
                <a:t> Tropical </a:t>
              </a:r>
              <a:r>
                <a:rPr lang="en-US" sz="1200" b="1" dirty="0">
                  <a:solidFill>
                    <a:srgbClr val="FFFFFF"/>
                  </a:solidFill>
                </a:rPr>
                <a:t>Lee</a:t>
              </a:r>
            </a:p>
            <a:p>
              <a:pPr fontAlgn="base">
                <a:spcBef>
                  <a:spcPct val="0"/>
                </a:spcBef>
                <a:spcAft>
                  <a:spcPct val="0"/>
                </a:spcAft>
              </a:pPr>
              <a:r>
                <a:rPr lang="en-US" sz="1200" b="1" dirty="0">
                  <a:solidFill>
                    <a:srgbClr val="FFFFFF"/>
                  </a:solidFill>
                </a:rPr>
                <a:t>Sep 2011</a:t>
              </a:r>
            </a:p>
          </p:txBody>
        </p:sp>
      </p:grpSp>
      <p:grpSp>
        <p:nvGrpSpPr>
          <p:cNvPr id="18" name="Group 66"/>
          <p:cNvGrpSpPr/>
          <p:nvPr/>
        </p:nvGrpSpPr>
        <p:grpSpPr>
          <a:xfrm>
            <a:off x="5806315" y="4267200"/>
            <a:ext cx="1745043" cy="1318718"/>
            <a:chOff x="5616116" y="4123600"/>
            <a:chExt cx="1745043" cy="1318718"/>
          </a:xfrm>
        </p:grpSpPr>
        <p:pic>
          <p:nvPicPr>
            <p:cNvPr id="51" name="Picture 50" descr="Council Bluffs &amp; Sioux City, Iowa - Off of Gov 20110628.jpg"/>
            <p:cNvPicPr>
              <a:picLocks noChangeAspect="1"/>
            </p:cNvPicPr>
            <p:nvPr/>
          </p:nvPicPr>
          <p:blipFill>
            <a:blip r:embed="rId16" cstate="email"/>
            <a:stretch>
              <a:fillRect/>
            </a:stretch>
          </p:blipFill>
          <p:spPr>
            <a:xfrm>
              <a:off x="5616116" y="4155088"/>
              <a:ext cx="1635798" cy="1287230"/>
            </a:xfrm>
            <a:prstGeom prst="rect">
              <a:avLst/>
            </a:prstGeom>
            <a:ln>
              <a:noFill/>
            </a:ln>
            <a:effectLst>
              <a:outerShdw blurRad="292100" dist="139700" dir="2700000" algn="tl" rotWithShape="0">
                <a:srgbClr val="333333">
                  <a:alpha val="65000"/>
                </a:srgbClr>
              </a:outerShdw>
            </a:effectLst>
          </p:spPr>
        </p:pic>
        <p:sp>
          <p:nvSpPr>
            <p:cNvPr id="54" name="TextBox 53"/>
            <p:cNvSpPr txBox="1"/>
            <p:nvPr/>
          </p:nvSpPr>
          <p:spPr>
            <a:xfrm>
              <a:off x="5957003" y="4123600"/>
              <a:ext cx="1404156" cy="646331"/>
            </a:xfrm>
            <a:prstGeom prst="rect">
              <a:avLst/>
            </a:prstGeom>
            <a:noFill/>
            <a:ln>
              <a:noFill/>
            </a:ln>
          </p:spPr>
          <p:txBody>
            <a:bodyPr wrap="square" rtlCol="0">
              <a:spAutoFit/>
            </a:bodyPr>
            <a:lstStyle/>
            <a:p>
              <a:pPr algn="ctr" fontAlgn="base">
                <a:spcBef>
                  <a:spcPct val="0"/>
                </a:spcBef>
                <a:spcAft>
                  <a:spcPct val="0"/>
                </a:spcAft>
              </a:pPr>
              <a:r>
                <a:rPr lang="en-US" sz="1200" b="1" dirty="0" smtClean="0">
                  <a:solidFill>
                    <a:srgbClr val="FFFFFF"/>
                  </a:solidFill>
                </a:rPr>
                <a:t>Rio Souris  </a:t>
              </a:r>
              <a:r>
                <a:rPr lang="en-US" sz="1200" b="1" dirty="0" err="1" smtClean="0">
                  <a:solidFill>
                    <a:srgbClr val="FFFFFF"/>
                  </a:solidFill>
                </a:rPr>
                <a:t>Inundação</a:t>
              </a:r>
              <a:endParaRPr lang="en-US" sz="1200" b="1" dirty="0" smtClean="0">
                <a:solidFill>
                  <a:srgbClr val="FFFFFF"/>
                </a:solidFill>
              </a:endParaRPr>
            </a:p>
            <a:p>
              <a:pPr algn="ctr" fontAlgn="base">
                <a:spcBef>
                  <a:spcPct val="0"/>
                </a:spcBef>
                <a:spcAft>
                  <a:spcPct val="0"/>
                </a:spcAft>
              </a:pPr>
              <a:r>
                <a:rPr lang="en-US" sz="1200" b="1" dirty="0">
                  <a:solidFill>
                    <a:srgbClr val="FFFFFF"/>
                  </a:solidFill>
                </a:rPr>
                <a:t>Jun/Jul 2011</a:t>
              </a:r>
            </a:p>
          </p:txBody>
        </p:sp>
      </p:grpSp>
      <p:pic>
        <p:nvPicPr>
          <p:cNvPr id="56" name="Picture 6" descr="http://api.ning.com/files/fqUKtFY7A6sNXqLrvfSmwilCxI1ra80sOG9uE7qjU0bHyU7PuqtBrwtU*9KycrSTVVqF5YvjEqUG67vxr59fymQS5WBE7qk2/tornadowipesentiretownofmarysvilleindianaoffmapmarch22012.jpg"/>
          <p:cNvPicPr>
            <a:picLocks noChangeAspect="1" noChangeArrowheads="1"/>
          </p:cNvPicPr>
          <p:nvPr/>
        </p:nvPicPr>
        <p:blipFill>
          <a:blip r:embed="rId17" cstate="email"/>
          <a:srcRect/>
          <a:stretch>
            <a:fillRect/>
          </a:stretch>
        </p:blipFill>
        <p:spPr bwMode="auto">
          <a:xfrm>
            <a:off x="152400" y="646321"/>
            <a:ext cx="1752600" cy="1600200"/>
          </a:xfrm>
          <a:prstGeom prst="rect">
            <a:avLst/>
          </a:prstGeom>
          <a:ln>
            <a:noFill/>
          </a:ln>
          <a:effectLst>
            <a:outerShdw blurRad="292100" dist="139700" dir="2700000" algn="tl" rotWithShape="0">
              <a:srgbClr val="333333">
                <a:alpha val="65000"/>
              </a:srgbClr>
            </a:outerShdw>
          </a:effectLst>
        </p:spPr>
      </p:pic>
      <p:sp>
        <p:nvSpPr>
          <p:cNvPr id="57" name="TextBox 56"/>
          <p:cNvSpPr txBox="1"/>
          <p:nvPr/>
        </p:nvSpPr>
        <p:spPr>
          <a:xfrm>
            <a:off x="228607" y="2"/>
            <a:ext cx="1574713" cy="830997"/>
          </a:xfrm>
          <a:prstGeom prst="rect">
            <a:avLst/>
          </a:prstGeom>
          <a:noFill/>
          <a:ln>
            <a:noFill/>
          </a:ln>
        </p:spPr>
        <p:txBody>
          <a:bodyPr wrap="square" rtlCol="0">
            <a:spAutoFit/>
          </a:bodyPr>
          <a:lstStyle/>
          <a:p>
            <a:pPr algn="ctr" fontAlgn="base">
              <a:spcBef>
                <a:spcPct val="0"/>
              </a:spcBef>
              <a:spcAft>
                <a:spcPct val="0"/>
              </a:spcAft>
            </a:pPr>
            <a:r>
              <a:rPr lang="en-US" sz="1200" dirty="0" err="1" smtClean="0">
                <a:solidFill>
                  <a:srgbClr val="000000"/>
                </a:solidFill>
              </a:rPr>
              <a:t>Condições</a:t>
            </a:r>
            <a:r>
              <a:rPr lang="en-US" sz="1200" dirty="0" smtClean="0">
                <a:solidFill>
                  <a:srgbClr val="000000"/>
                </a:solidFill>
              </a:rPr>
              <a:t> </a:t>
            </a:r>
            <a:r>
              <a:rPr lang="en-US" sz="1200" dirty="0" err="1" smtClean="0">
                <a:solidFill>
                  <a:srgbClr val="000000"/>
                </a:solidFill>
              </a:rPr>
              <a:t>metereológicas</a:t>
            </a:r>
            <a:r>
              <a:rPr lang="en-US" sz="1200" dirty="0" smtClean="0">
                <a:solidFill>
                  <a:srgbClr val="000000"/>
                </a:solidFill>
              </a:rPr>
              <a:t> </a:t>
            </a:r>
            <a:r>
              <a:rPr lang="en-US" sz="1200" dirty="0" err="1" smtClean="0">
                <a:solidFill>
                  <a:srgbClr val="000000"/>
                </a:solidFill>
              </a:rPr>
              <a:t>severas</a:t>
            </a:r>
            <a:r>
              <a:rPr lang="en-US" sz="1200" dirty="0" smtClean="0">
                <a:solidFill>
                  <a:srgbClr val="000000"/>
                </a:solidFill>
              </a:rPr>
              <a:t>– </a:t>
            </a:r>
            <a:r>
              <a:rPr lang="en-US" sz="1200" dirty="0">
                <a:solidFill>
                  <a:srgbClr val="000000"/>
                </a:solidFill>
              </a:rPr>
              <a:t>Midwest</a:t>
            </a:r>
          </a:p>
          <a:p>
            <a:pPr algn="ctr" fontAlgn="base">
              <a:spcBef>
                <a:spcPct val="0"/>
              </a:spcBef>
              <a:spcAft>
                <a:spcPct val="0"/>
              </a:spcAft>
            </a:pPr>
            <a:r>
              <a:rPr lang="en-US" sz="1200" dirty="0">
                <a:solidFill>
                  <a:srgbClr val="000000"/>
                </a:solidFill>
              </a:rPr>
              <a:t> Mar 2012</a:t>
            </a:r>
          </a:p>
        </p:txBody>
      </p:sp>
      <p:grpSp>
        <p:nvGrpSpPr>
          <p:cNvPr id="19" name="Group 60"/>
          <p:cNvGrpSpPr/>
          <p:nvPr/>
        </p:nvGrpSpPr>
        <p:grpSpPr>
          <a:xfrm>
            <a:off x="-53529" y="5521460"/>
            <a:ext cx="2124628" cy="1336540"/>
            <a:chOff x="80963" y="5098591"/>
            <a:chExt cx="2124628" cy="1336540"/>
          </a:xfrm>
        </p:grpSpPr>
        <p:pic>
          <p:nvPicPr>
            <p:cNvPr id="15" name="Picture 10"/>
            <p:cNvPicPr>
              <a:picLocks noChangeAspect="1" noChangeArrowheads="1"/>
            </p:cNvPicPr>
            <p:nvPr/>
          </p:nvPicPr>
          <p:blipFill>
            <a:blip r:embed="rId18" cstate="email"/>
            <a:srcRect/>
            <a:stretch>
              <a:fillRect/>
            </a:stretch>
          </p:blipFill>
          <p:spPr bwMode="auto">
            <a:xfrm>
              <a:off x="158426" y="5098591"/>
              <a:ext cx="2047165" cy="1336540"/>
            </a:xfrm>
            <a:prstGeom prst="rect">
              <a:avLst/>
            </a:prstGeom>
            <a:ln>
              <a:noFill/>
            </a:ln>
            <a:effectLst>
              <a:outerShdw blurRad="292100" dist="139700" dir="2700000" algn="tl" rotWithShape="0">
                <a:srgbClr val="333333">
                  <a:alpha val="65000"/>
                </a:srgbClr>
              </a:outerShdw>
            </a:effectLst>
          </p:spPr>
        </p:pic>
        <p:sp>
          <p:nvSpPr>
            <p:cNvPr id="47" name="TextBox 46"/>
            <p:cNvSpPr txBox="1"/>
            <p:nvPr/>
          </p:nvSpPr>
          <p:spPr>
            <a:xfrm>
              <a:off x="80963" y="5121188"/>
              <a:ext cx="1574713" cy="461665"/>
            </a:xfrm>
            <a:prstGeom prst="rect">
              <a:avLst/>
            </a:prstGeom>
            <a:noFill/>
            <a:ln>
              <a:noFill/>
            </a:ln>
          </p:spPr>
          <p:txBody>
            <a:bodyPr wrap="square" rtlCol="0">
              <a:spAutoFit/>
            </a:bodyPr>
            <a:lstStyle/>
            <a:p>
              <a:pPr algn="ctr" fontAlgn="base">
                <a:spcBef>
                  <a:spcPct val="0"/>
                </a:spcBef>
                <a:spcAft>
                  <a:spcPct val="0"/>
                </a:spcAft>
              </a:pPr>
              <a:r>
                <a:rPr lang="en-US" sz="1200" b="1" dirty="0">
                  <a:solidFill>
                    <a:srgbClr val="000000"/>
                  </a:solidFill>
                </a:rPr>
                <a:t>AL &amp; MS Tornados</a:t>
              </a:r>
            </a:p>
            <a:p>
              <a:pPr algn="ctr" fontAlgn="base">
                <a:spcBef>
                  <a:spcPct val="0"/>
                </a:spcBef>
                <a:spcAft>
                  <a:spcPct val="0"/>
                </a:spcAft>
              </a:pPr>
              <a:r>
                <a:rPr lang="en-US" sz="1200" b="1" dirty="0" err="1" smtClean="0">
                  <a:solidFill>
                    <a:srgbClr val="000000"/>
                  </a:solidFill>
                </a:rPr>
                <a:t>Abril</a:t>
              </a:r>
              <a:r>
                <a:rPr lang="en-US" sz="1200" b="1" dirty="0" smtClean="0">
                  <a:solidFill>
                    <a:srgbClr val="000000"/>
                  </a:solidFill>
                </a:rPr>
                <a:t> </a:t>
              </a:r>
              <a:r>
                <a:rPr lang="en-US" sz="1200" b="1" dirty="0">
                  <a:solidFill>
                    <a:srgbClr val="000000"/>
                  </a:solidFill>
                </a:rPr>
                <a:t>2011</a:t>
              </a:r>
            </a:p>
          </p:txBody>
        </p:sp>
      </p:grpSp>
      <p:grpSp>
        <p:nvGrpSpPr>
          <p:cNvPr id="20" name="Group 61"/>
          <p:cNvGrpSpPr/>
          <p:nvPr/>
        </p:nvGrpSpPr>
        <p:grpSpPr>
          <a:xfrm>
            <a:off x="319914" y="4133311"/>
            <a:ext cx="1981200" cy="1315304"/>
            <a:chOff x="304800" y="4171096"/>
            <a:chExt cx="1981200" cy="1315304"/>
          </a:xfrm>
        </p:grpSpPr>
        <p:pic>
          <p:nvPicPr>
            <p:cNvPr id="53" name="Picture 2" descr="US Drought Monitor, July 24, 2012"/>
            <p:cNvPicPr>
              <a:picLocks noChangeAspect="1" noChangeArrowheads="1"/>
            </p:cNvPicPr>
            <p:nvPr/>
          </p:nvPicPr>
          <p:blipFill>
            <a:blip r:embed="rId19" cstate="email"/>
            <a:srcRect/>
            <a:stretch>
              <a:fillRect/>
            </a:stretch>
          </p:blipFill>
          <p:spPr bwMode="auto">
            <a:xfrm>
              <a:off x="304800" y="4171096"/>
              <a:ext cx="1981200" cy="1315304"/>
            </a:xfrm>
            <a:prstGeom prst="rect">
              <a:avLst/>
            </a:prstGeom>
            <a:ln>
              <a:noFill/>
            </a:ln>
            <a:effectLst>
              <a:outerShdw blurRad="292100" dist="139700" dir="2700000" algn="tl" rotWithShape="0">
                <a:srgbClr val="333333">
                  <a:alpha val="65000"/>
                </a:srgbClr>
              </a:outerShdw>
            </a:effectLst>
          </p:spPr>
        </p:pic>
        <p:sp>
          <p:nvSpPr>
            <p:cNvPr id="61" name="TextBox 60"/>
            <p:cNvSpPr txBox="1"/>
            <p:nvPr/>
          </p:nvSpPr>
          <p:spPr>
            <a:xfrm>
              <a:off x="310721" y="5191137"/>
              <a:ext cx="929161" cy="276999"/>
            </a:xfrm>
            <a:prstGeom prst="rect">
              <a:avLst/>
            </a:prstGeom>
            <a:solidFill>
              <a:schemeClr val="bg1"/>
            </a:solidFill>
            <a:ln>
              <a:noFill/>
            </a:ln>
          </p:spPr>
          <p:txBody>
            <a:bodyPr wrap="none" rtlCol="0">
              <a:spAutoFit/>
            </a:bodyPr>
            <a:lstStyle/>
            <a:p>
              <a:r>
                <a:rPr lang="en-US" sz="1200" b="1" dirty="0" smtClean="0"/>
                <a:t>2012 </a:t>
              </a:r>
              <a:r>
                <a:rPr lang="en-US" sz="1200" b="1" dirty="0" err="1" smtClean="0"/>
                <a:t>Seca</a:t>
              </a:r>
              <a:endParaRPr lang="en-US" sz="1200" b="1" dirty="0"/>
            </a:p>
          </p:txBody>
        </p:sp>
      </p:grpSp>
      <p:grpSp>
        <p:nvGrpSpPr>
          <p:cNvPr id="21" name="Group 63"/>
          <p:cNvGrpSpPr/>
          <p:nvPr/>
        </p:nvGrpSpPr>
        <p:grpSpPr>
          <a:xfrm>
            <a:off x="5334000" y="5410200"/>
            <a:ext cx="1600200" cy="1295400"/>
            <a:chOff x="4343401" y="3581400"/>
            <a:chExt cx="4267331" cy="2971800"/>
          </a:xfrm>
        </p:grpSpPr>
        <p:pic>
          <p:nvPicPr>
            <p:cNvPr id="65" name="Picture 9"/>
            <p:cNvPicPr>
              <a:picLocks noChangeAspect="1" noChangeArrowheads="1"/>
            </p:cNvPicPr>
            <p:nvPr/>
          </p:nvPicPr>
          <p:blipFill>
            <a:blip r:embed="rId20" cstate="email"/>
            <a:srcRect/>
            <a:stretch>
              <a:fillRect/>
            </a:stretch>
          </p:blipFill>
          <p:spPr bwMode="auto">
            <a:xfrm>
              <a:off x="4343401" y="3581400"/>
              <a:ext cx="4267331" cy="2971800"/>
            </a:xfrm>
            <a:prstGeom prst="rect">
              <a:avLst/>
            </a:prstGeom>
            <a:ln>
              <a:noFill/>
            </a:ln>
            <a:effectLst>
              <a:outerShdw blurRad="292100" dist="139700" dir="2700000" algn="tl" rotWithShape="0">
                <a:srgbClr val="333333">
                  <a:alpha val="65000"/>
                </a:srgbClr>
              </a:outerShdw>
            </a:effectLst>
          </p:spPr>
        </p:pic>
        <p:pic>
          <p:nvPicPr>
            <p:cNvPr id="66" name="Picture 2" descr="Chester Creek"/>
            <p:cNvPicPr>
              <a:picLocks noChangeAspect="1" noChangeArrowheads="1"/>
            </p:cNvPicPr>
            <p:nvPr/>
          </p:nvPicPr>
          <p:blipFill>
            <a:blip r:embed="rId21" cstate="email"/>
            <a:srcRect/>
            <a:stretch>
              <a:fillRect/>
            </a:stretch>
          </p:blipFill>
          <p:spPr bwMode="auto">
            <a:xfrm>
              <a:off x="4387701" y="5530701"/>
              <a:ext cx="1752601" cy="1001486"/>
            </a:xfrm>
            <a:prstGeom prst="rect">
              <a:avLst/>
            </a:prstGeom>
            <a:ln>
              <a:noFill/>
            </a:ln>
            <a:effectLst>
              <a:outerShdw blurRad="292100" dist="139700" dir="2700000" algn="tl" rotWithShape="0">
                <a:srgbClr val="333333">
                  <a:alpha val="65000"/>
                </a:srgbClr>
              </a:outerShdw>
            </a:effectLst>
          </p:spPr>
        </p:pic>
      </p:grpSp>
      <p:sp>
        <p:nvSpPr>
          <p:cNvPr id="68" name="TextBox 67"/>
          <p:cNvSpPr txBox="1"/>
          <p:nvPr/>
        </p:nvSpPr>
        <p:spPr>
          <a:xfrm>
            <a:off x="5228833" y="5433501"/>
            <a:ext cx="1487661" cy="430887"/>
          </a:xfrm>
          <a:prstGeom prst="rect">
            <a:avLst/>
          </a:prstGeom>
          <a:noFill/>
          <a:ln>
            <a:noFill/>
          </a:ln>
        </p:spPr>
        <p:txBody>
          <a:bodyPr wrap="square" rtlCol="0">
            <a:spAutoFit/>
          </a:bodyPr>
          <a:lstStyle/>
          <a:p>
            <a:pPr algn="ctr" fontAlgn="base">
              <a:spcBef>
                <a:spcPct val="0"/>
              </a:spcBef>
              <a:spcAft>
                <a:spcPct val="0"/>
              </a:spcAft>
            </a:pPr>
            <a:r>
              <a:rPr lang="en-US" sz="1100" b="1" dirty="0" smtClean="0">
                <a:solidFill>
                  <a:srgbClr val="000000"/>
                </a:solidFill>
              </a:rPr>
              <a:t>Duluth, MN </a:t>
            </a:r>
            <a:r>
              <a:rPr lang="en-US" sz="1100" b="1" dirty="0" err="1" smtClean="0">
                <a:solidFill>
                  <a:srgbClr val="000000"/>
                </a:solidFill>
              </a:rPr>
              <a:t>Inundação</a:t>
            </a:r>
            <a:endParaRPr lang="en-US" sz="1100" b="1" dirty="0">
              <a:solidFill>
                <a:srgbClr val="000000"/>
              </a:solidFill>
            </a:endParaRPr>
          </a:p>
        </p:txBody>
      </p:sp>
      <p:pic>
        <p:nvPicPr>
          <p:cNvPr id="69" name="Picture 4" descr="A utility worker in Bethesda, Md., stabilized a power line Sunday that was damaged in a massive storm that swept through the region Friday. More storms struck on Sunday."/>
          <p:cNvPicPr>
            <a:picLocks noChangeAspect="1" noChangeArrowheads="1"/>
          </p:cNvPicPr>
          <p:nvPr/>
        </p:nvPicPr>
        <p:blipFill>
          <a:blip r:embed="rId22" cstate="email"/>
          <a:srcRect/>
          <a:stretch>
            <a:fillRect/>
          </a:stretch>
        </p:blipFill>
        <p:spPr bwMode="auto">
          <a:xfrm>
            <a:off x="2743201" y="2209800"/>
            <a:ext cx="1483995" cy="1041400"/>
          </a:xfrm>
          <a:prstGeom prst="rect">
            <a:avLst/>
          </a:prstGeom>
          <a:ln>
            <a:noFill/>
          </a:ln>
          <a:effectLst>
            <a:outerShdw blurRad="292100" dist="139700" dir="2700000" algn="tl" rotWithShape="0">
              <a:srgbClr val="333333">
                <a:alpha val="65000"/>
              </a:srgbClr>
            </a:outerShdw>
          </a:effectLst>
        </p:spPr>
      </p:pic>
      <p:sp>
        <p:nvSpPr>
          <p:cNvPr id="70" name="TextBox 69"/>
          <p:cNvSpPr txBox="1"/>
          <p:nvPr/>
        </p:nvSpPr>
        <p:spPr>
          <a:xfrm>
            <a:off x="2757949" y="2831692"/>
            <a:ext cx="1623412" cy="398207"/>
          </a:xfrm>
          <a:prstGeom prst="rect">
            <a:avLst/>
          </a:prstGeom>
          <a:noFill/>
          <a:ln>
            <a:noFill/>
          </a:ln>
        </p:spPr>
        <p:txBody>
          <a:bodyPr wrap="square" rtlCol="0">
            <a:noAutofit/>
          </a:bodyPr>
          <a:lstStyle/>
          <a:p>
            <a:pPr algn="ctr" fontAlgn="base">
              <a:spcBef>
                <a:spcPct val="0"/>
              </a:spcBef>
              <a:spcAft>
                <a:spcPct val="0"/>
              </a:spcAft>
            </a:pPr>
            <a:r>
              <a:rPr lang="en-US" sz="1200" b="1" dirty="0" err="1" smtClean="0">
                <a:solidFill>
                  <a:srgbClr val="FFFFFF"/>
                </a:solidFill>
              </a:rPr>
              <a:t>Derecho</a:t>
            </a:r>
            <a:r>
              <a:rPr lang="en-US" sz="1200" b="1" dirty="0" smtClean="0">
                <a:solidFill>
                  <a:srgbClr val="FFFFFF"/>
                </a:solidFill>
              </a:rPr>
              <a:t> </a:t>
            </a:r>
            <a:r>
              <a:rPr lang="en-US" sz="1200" b="1" dirty="0" err="1" smtClean="0">
                <a:solidFill>
                  <a:srgbClr val="FFFFFF"/>
                </a:solidFill>
              </a:rPr>
              <a:t>Tempestades</a:t>
            </a:r>
            <a:endParaRPr lang="en-US" sz="1200" b="1" dirty="0" smtClean="0">
              <a:solidFill>
                <a:srgbClr val="FFFFFF"/>
              </a:solidFill>
            </a:endParaRPr>
          </a:p>
          <a:p>
            <a:pPr algn="ctr" fontAlgn="base">
              <a:spcBef>
                <a:spcPct val="0"/>
              </a:spcBef>
              <a:spcAft>
                <a:spcPct val="0"/>
              </a:spcAft>
            </a:pPr>
            <a:r>
              <a:rPr lang="en-US" sz="1200" b="1" dirty="0" smtClean="0">
                <a:solidFill>
                  <a:srgbClr val="FFFFFF"/>
                </a:solidFill>
              </a:rPr>
              <a:t>JUN-JUL 12</a:t>
            </a:r>
            <a:endParaRPr lang="en-US" sz="1200" b="1" dirty="0">
              <a:solidFill>
                <a:srgbClr val="FFFFFF"/>
              </a:solidFill>
            </a:endParaRPr>
          </a:p>
        </p:txBody>
      </p:sp>
      <p:pic>
        <p:nvPicPr>
          <p:cNvPr id="1026" name="Picture 2"/>
          <p:cNvPicPr>
            <a:picLocks noChangeAspect="1" noChangeArrowheads="1"/>
          </p:cNvPicPr>
          <p:nvPr/>
        </p:nvPicPr>
        <p:blipFill>
          <a:blip r:embed="rId23" cstate="email"/>
          <a:srcRect/>
          <a:stretch>
            <a:fillRect/>
          </a:stretch>
        </p:blipFill>
        <p:spPr bwMode="auto">
          <a:xfrm>
            <a:off x="6248400" y="2369741"/>
            <a:ext cx="1543164" cy="1821261"/>
          </a:xfrm>
          <a:prstGeom prst="rect">
            <a:avLst/>
          </a:prstGeom>
          <a:ln>
            <a:noFill/>
          </a:ln>
          <a:effectLst>
            <a:outerShdw blurRad="292100" dist="139700" dir="2700000" algn="tl" rotWithShape="0">
              <a:srgbClr val="333333">
                <a:alpha val="65000"/>
              </a:srgbClr>
            </a:outerShdw>
          </a:effectLst>
        </p:spPr>
      </p:pic>
      <p:sp>
        <p:nvSpPr>
          <p:cNvPr id="100" name="TextBox 99"/>
          <p:cNvSpPr txBox="1"/>
          <p:nvPr/>
        </p:nvSpPr>
        <p:spPr>
          <a:xfrm>
            <a:off x="6223819" y="2328520"/>
            <a:ext cx="1600200" cy="430887"/>
          </a:xfrm>
          <a:prstGeom prst="rect">
            <a:avLst/>
          </a:prstGeom>
          <a:solidFill>
            <a:schemeClr val="bg1">
              <a:lumMod val="95000"/>
              <a:alpha val="86000"/>
            </a:schemeClr>
          </a:solidFill>
          <a:ln>
            <a:noFill/>
          </a:ln>
        </p:spPr>
        <p:txBody>
          <a:bodyPr wrap="square" rtlCol="0">
            <a:spAutoFit/>
          </a:bodyPr>
          <a:lstStyle/>
          <a:p>
            <a:pPr algn="ctr"/>
            <a:r>
              <a:rPr lang="en-US" sz="1100" b="1" dirty="0" err="1" smtClean="0"/>
              <a:t>Bacia</a:t>
            </a:r>
            <a:r>
              <a:rPr lang="en-US" sz="1100" b="1" dirty="0" smtClean="0"/>
              <a:t> Kootenai </a:t>
            </a:r>
          </a:p>
          <a:p>
            <a:pPr algn="ctr"/>
            <a:r>
              <a:rPr lang="en-US" sz="1100" b="1" dirty="0" smtClean="0"/>
              <a:t>2012</a:t>
            </a:r>
            <a:endParaRPr lang="en-US" sz="1200" b="1"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3535362"/>
          </a:xfrm>
        </p:spPr>
        <p:txBody>
          <a:bodyPr/>
          <a:lstStyle/>
          <a:p>
            <a:r>
              <a:rPr lang="pt-BR" b="1" noProof="0" smtClean="0"/>
              <a:t>Uma revisão rápida de como usar cenários no apoio à análise de Mudanças Climáticas com ênfase nas mudanças no nível do mar. </a:t>
            </a:r>
            <a:endParaRPr lang="pt-BR" noProof="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0" y="0"/>
            <a:ext cx="9144000" cy="914400"/>
          </a:xfrm>
          <a:noFill/>
          <a:ln>
            <a:miter lim="800000"/>
            <a:headEnd/>
            <a:tailEnd/>
          </a:ln>
        </p:spPr>
        <p:txBody>
          <a:bodyPr vert="horz" wrap="square" lIns="91440" tIns="45720" rIns="91440" bIns="45720" numCol="1" anchor="t" anchorCtr="0" compatLnSpc="1">
            <a:prstTxWarp prst="textNoShape">
              <a:avLst/>
            </a:prstTxWarp>
          </a:bodyPr>
          <a:lstStyle/>
          <a:p>
            <a:r>
              <a:rPr lang="pt-BR" sz="3600" noProof="0" smtClean="0">
                <a:latin typeface="Arial" pitchFamily="34" charset="0"/>
              </a:rPr>
              <a:t>Mudança de paradigmas: De modelos de Equílibrio aos Modelos Dinâmicos    </a:t>
            </a:r>
            <a:br>
              <a:rPr lang="pt-BR" sz="3600" noProof="0" smtClean="0">
                <a:latin typeface="Arial" pitchFamily="34" charset="0"/>
              </a:rPr>
            </a:br>
            <a:endParaRPr lang="pt-BR" sz="3600" noProof="0" smtClean="0">
              <a:latin typeface="Arial" pitchFamily="34" charset="0"/>
            </a:endParaRPr>
          </a:p>
        </p:txBody>
      </p:sp>
      <p:sp>
        <p:nvSpPr>
          <p:cNvPr id="3" name="Content Placeholder 2"/>
          <p:cNvSpPr>
            <a:spLocks noGrp="1"/>
          </p:cNvSpPr>
          <p:nvPr>
            <p:ph idx="1"/>
          </p:nvPr>
        </p:nvSpPr>
        <p:spPr>
          <a:xfrm>
            <a:off x="457200" y="1219200"/>
            <a:ext cx="4876800" cy="4906963"/>
          </a:xfrm>
        </p:spPr>
        <p:txBody>
          <a:bodyPr/>
          <a:lstStyle/>
          <a:p>
            <a:pPr>
              <a:defRPr/>
            </a:pPr>
            <a:r>
              <a:rPr lang="pt-BR" sz="2400" b="1" noProof="0" smtClean="0">
                <a:latin typeface="Arial" pitchFamily="34" charset="0"/>
                <a:cs typeface="Arial" pitchFamily="34" charset="0"/>
              </a:rPr>
              <a:t>Furacão Katrina</a:t>
            </a:r>
          </a:p>
          <a:p>
            <a:pPr lvl="1">
              <a:defRPr/>
            </a:pPr>
            <a:r>
              <a:rPr lang="pt-BR" sz="2000" noProof="0" smtClean="0">
                <a:latin typeface="Arial" pitchFamily="34" charset="0"/>
                <a:cs typeface="Arial" pitchFamily="34" charset="0"/>
              </a:rPr>
              <a:t>Revisões internas e externas após o Furacão Katrina (IPet, HPDC, ASCE, National Academies, e outros) demonstraram que precisamos incorporar condições novas e mutáveis​​, ambas previstas e imprevistas, em projetos e programas do USACE</a:t>
            </a:r>
          </a:p>
          <a:p>
            <a:pPr>
              <a:defRPr/>
            </a:pPr>
            <a:r>
              <a:rPr lang="pt-BR" sz="2400" b="1" kern="1200" noProof="0" smtClean="0">
                <a:latin typeface="Arial" pitchFamily="34" charset="0"/>
                <a:cs typeface="Arial" pitchFamily="34" charset="0"/>
              </a:rPr>
              <a:t>Estacionariedade</a:t>
            </a:r>
          </a:p>
          <a:p>
            <a:pPr lvl="1">
              <a:defRPr/>
            </a:pPr>
            <a:r>
              <a:rPr lang="pt-BR" sz="2000" kern="1200" noProof="0" smtClean="0">
                <a:latin typeface="Arial" pitchFamily="34" charset="0"/>
                <a:cs typeface="Arial" pitchFamily="34" charset="0"/>
              </a:rPr>
              <a:t>As Mudanças Climáticas desbancam</a:t>
            </a:r>
            <a:r>
              <a:rPr lang="pt-BR" sz="2000" noProof="0" smtClean="0"/>
              <a:t> a suposição básica, que historicamente tem facilitado a gestão do abastecimento e demanda de água e seus riscos</a:t>
            </a:r>
            <a:r>
              <a:rPr lang="pt-BR" sz="2000" kern="1200" noProof="0" smtClean="0">
                <a:latin typeface="Arial" pitchFamily="34" charset="0"/>
                <a:cs typeface="Arial" pitchFamily="34" charset="0"/>
              </a:rPr>
              <a:t>.’  Milly et al 2008</a:t>
            </a:r>
            <a:endParaRPr lang="pt-BR" sz="2000" noProof="0" smtClean="0">
              <a:latin typeface="Arial" pitchFamily="34" charset="0"/>
              <a:cs typeface="Arial" pitchFamily="34" charset="0"/>
            </a:endParaRPr>
          </a:p>
          <a:p>
            <a:pPr>
              <a:defRPr/>
            </a:pPr>
            <a:endParaRPr lang="pt-BR" sz="2400" noProof="0">
              <a:latin typeface="Arial" pitchFamily="34" charset="0"/>
              <a:cs typeface="Arial" pitchFamily="34" charset="0"/>
            </a:endParaRPr>
          </a:p>
        </p:txBody>
      </p:sp>
      <p:sp>
        <p:nvSpPr>
          <p:cNvPr id="7172" name="Slide Number Placeholder 3"/>
          <p:cNvSpPr>
            <a:spLocks noGrp="1"/>
          </p:cNvSpPr>
          <p:nvPr>
            <p:ph type="sldNum" sz="quarter" idx="10"/>
          </p:nvPr>
        </p:nvSpPr>
        <p:spPr>
          <a:noFill/>
        </p:spPr>
        <p:txBody>
          <a:bodyPr/>
          <a:lstStyle/>
          <a:p>
            <a:pPr fontAlgn="base">
              <a:spcBef>
                <a:spcPct val="0"/>
              </a:spcBef>
              <a:spcAft>
                <a:spcPct val="0"/>
              </a:spcAft>
            </a:pPr>
            <a:r>
              <a:rPr lang="en-US" dirty="0" smtClean="0">
                <a:latin typeface="Arial" pitchFamily="34" charset="0"/>
              </a:rPr>
              <a:t> </a:t>
            </a:r>
          </a:p>
        </p:txBody>
      </p:sp>
      <p:pic>
        <p:nvPicPr>
          <p:cNvPr id="5" name="Picture 22"/>
          <p:cNvPicPr>
            <a:picLocks noChangeAspect="1" noChangeArrowheads="1"/>
          </p:cNvPicPr>
          <p:nvPr/>
        </p:nvPicPr>
        <p:blipFill>
          <a:blip r:embed="rId3" cstate="print"/>
          <a:srcRect/>
          <a:stretch>
            <a:fillRect/>
          </a:stretch>
        </p:blipFill>
        <p:spPr bwMode="auto">
          <a:xfrm>
            <a:off x="5867400" y="1435100"/>
            <a:ext cx="1828800" cy="2366963"/>
          </a:xfrm>
          <a:prstGeom prst="rect">
            <a:avLst/>
          </a:prstGeom>
          <a:noFill/>
          <a:ln w="9525">
            <a:solidFill>
              <a:schemeClr val="tx1"/>
            </a:solidFill>
            <a:miter lim="800000"/>
            <a:headEnd/>
            <a:tailEnd/>
          </a:ln>
          <a:effectLst>
            <a:outerShdw blurRad="215900" dist="101600" dir="19200000" algn="ctr" rotWithShape="0">
              <a:srgbClr val="000000">
                <a:alpha val="64000"/>
              </a:srgbClr>
            </a:outerShdw>
          </a:effectLst>
        </p:spPr>
      </p:pic>
      <p:pic>
        <p:nvPicPr>
          <p:cNvPr id="6" name="Picture 23"/>
          <p:cNvPicPr>
            <a:picLocks noChangeAspect="1" noChangeArrowheads="1"/>
          </p:cNvPicPr>
          <p:nvPr/>
        </p:nvPicPr>
        <p:blipFill>
          <a:blip r:embed="rId4" cstate="print"/>
          <a:srcRect/>
          <a:stretch>
            <a:fillRect/>
          </a:stretch>
        </p:blipFill>
        <p:spPr bwMode="auto">
          <a:xfrm>
            <a:off x="7391400" y="3035300"/>
            <a:ext cx="1524000" cy="2209800"/>
          </a:xfrm>
          <a:prstGeom prst="rect">
            <a:avLst/>
          </a:prstGeom>
          <a:noFill/>
          <a:ln w="9525">
            <a:solidFill>
              <a:schemeClr val="tx1"/>
            </a:solidFill>
            <a:miter lim="800000"/>
            <a:headEnd/>
            <a:tailEnd/>
          </a:ln>
          <a:effectLst>
            <a:outerShdw blurRad="215900" dist="101600" dir="19200000" algn="ctr" rotWithShape="0">
              <a:srgbClr val="000000">
                <a:alpha val="64000"/>
              </a:srgbClr>
            </a:outerShdw>
          </a:effectLst>
        </p:spPr>
      </p:pic>
      <p:pic>
        <p:nvPicPr>
          <p:cNvPr id="7" name="Picture 6"/>
          <p:cNvPicPr>
            <a:picLocks noChangeAspect="1" noChangeArrowheads="1"/>
          </p:cNvPicPr>
          <p:nvPr/>
        </p:nvPicPr>
        <p:blipFill>
          <a:blip r:embed="rId5" cstate="print"/>
          <a:srcRect/>
          <a:stretch>
            <a:fillRect/>
          </a:stretch>
        </p:blipFill>
        <p:spPr bwMode="auto">
          <a:xfrm>
            <a:off x="5562600" y="3797300"/>
            <a:ext cx="1841500" cy="2374900"/>
          </a:xfrm>
          <a:prstGeom prst="rect">
            <a:avLst/>
          </a:prstGeom>
          <a:noFill/>
          <a:ln w="9525">
            <a:solidFill>
              <a:schemeClr val="tx1"/>
            </a:solidFill>
            <a:miter lim="800000"/>
            <a:headEnd/>
            <a:tailEnd/>
          </a:ln>
          <a:effectLst>
            <a:outerShdw blurRad="215900" dist="101600" dir="19200000" algn="ctr" rotWithShape="0">
              <a:srgbClr val="000000">
                <a:alpha val="64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0" y="228600"/>
            <a:ext cx="9144000" cy="914400"/>
          </a:xfrm>
          <a:noFill/>
          <a:ln>
            <a:miter lim="800000"/>
            <a:headEnd/>
            <a:tailEnd/>
          </a:ln>
        </p:spPr>
        <p:txBody>
          <a:bodyPr vert="horz" wrap="square" lIns="91440" tIns="45720" rIns="91440" bIns="45720" numCol="1" anchor="t" anchorCtr="0" compatLnSpc="1">
            <a:prstTxWarp prst="textNoShape">
              <a:avLst/>
            </a:prstTxWarp>
          </a:bodyPr>
          <a:lstStyle/>
          <a:p>
            <a:r>
              <a:rPr lang="pt-BR" sz="3600" noProof="0" dirty="0" smtClean="0"/>
              <a:t>Mudança fundamental na abordagem para analisar condições futuras</a:t>
            </a:r>
            <a:endParaRPr lang="pt-BR" sz="3600" noProof="0" dirty="0" smtClean="0">
              <a:latin typeface="Arial" pitchFamily="34" charset="0"/>
            </a:endParaRPr>
          </a:p>
        </p:txBody>
      </p:sp>
      <p:sp>
        <p:nvSpPr>
          <p:cNvPr id="8195" name="Content Placeholder 2"/>
          <p:cNvSpPr>
            <a:spLocks noGrp="1"/>
          </p:cNvSpPr>
          <p:nvPr>
            <p:ph idx="1"/>
          </p:nvPr>
        </p:nvSpPr>
        <p:spPr bwMode="auto">
          <a:xfrm>
            <a:off x="304800" y="1371600"/>
            <a:ext cx="8686800" cy="4602163"/>
          </a:xfrm>
          <a:noFill/>
          <a:ln>
            <a:miter lim="800000"/>
            <a:headEnd/>
            <a:tailEnd/>
          </a:ln>
        </p:spPr>
        <p:txBody>
          <a:bodyPr vert="horz" wrap="square" lIns="91440" tIns="45720" rIns="91440" bIns="45720" numCol="1" anchor="t" anchorCtr="0" compatLnSpc="1">
            <a:prstTxWarp prst="textNoShape">
              <a:avLst/>
            </a:prstTxWarp>
          </a:bodyPr>
          <a:lstStyle/>
          <a:p>
            <a:r>
              <a:rPr lang="pt-BR" sz="2400" b="1" noProof="0" dirty="0" smtClean="0">
                <a:latin typeface="Arial" pitchFamily="34" charset="0"/>
                <a:cs typeface="Arial" pitchFamily="34" charset="0"/>
              </a:rPr>
              <a:t>Historicamente, identificamos </a:t>
            </a:r>
            <a:r>
              <a:rPr lang="pt-BR" sz="2400" b="1" noProof="0" dirty="0" smtClean="0">
                <a:latin typeface="Arial" pitchFamily="34" charset="0"/>
                <a:cs typeface="Arial" pitchFamily="34" charset="0"/>
              </a:rPr>
              <a:t>uma condição de </a:t>
            </a:r>
            <a:r>
              <a:rPr lang="pt-BR" sz="2400" b="1" noProof="0" dirty="0" smtClean="0">
                <a:latin typeface="Arial" pitchFamily="34" charset="0"/>
                <a:cs typeface="Arial" pitchFamily="34" charset="0"/>
              </a:rPr>
              <a:t>futuro </a:t>
            </a:r>
            <a:r>
              <a:rPr lang="pt-BR" sz="2400" b="1" noProof="0" dirty="0" smtClean="0">
                <a:latin typeface="Arial" pitchFamily="34" charset="0"/>
                <a:cs typeface="Arial" pitchFamily="34" charset="0"/>
              </a:rPr>
              <a:t>única </a:t>
            </a:r>
            <a:r>
              <a:rPr lang="pt-BR" sz="2400" b="1" noProof="0" dirty="0" smtClean="0">
                <a:latin typeface="Arial" pitchFamily="34" charset="0"/>
                <a:cs typeface="Arial" pitchFamily="34" charset="0"/>
              </a:rPr>
              <a:t>mais provável e baseamos nossas análises </a:t>
            </a:r>
            <a:r>
              <a:rPr lang="pt-BR" sz="2400" b="1" dirty="0" smtClean="0">
                <a:latin typeface="Arial" pitchFamily="34" charset="0"/>
                <a:cs typeface="Arial" pitchFamily="34" charset="0"/>
              </a:rPr>
              <a:t>sem </a:t>
            </a:r>
            <a:r>
              <a:rPr lang="pt-BR" sz="2400" b="1" dirty="0" smtClean="0">
                <a:latin typeface="Arial" pitchFamily="34" charset="0"/>
                <a:cs typeface="Arial" pitchFamily="34" charset="0"/>
              </a:rPr>
              <a:t>projeto (</a:t>
            </a:r>
            <a:r>
              <a:rPr lang="pt-BR" sz="2400" b="1" noProof="0" dirty="0" smtClean="0">
                <a:latin typeface="Arial" pitchFamily="34" charset="0"/>
                <a:cs typeface="Arial" pitchFamily="34" charset="0"/>
              </a:rPr>
              <a:t>marco zero</a:t>
            </a:r>
            <a:r>
              <a:rPr lang="pt-BR" sz="2400" b="1" noProof="0" dirty="0" smtClean="0">
                <a:latin typeface="Arial" pitchFamily="34" charset="0"/>
                <a:cs typeface="Arial" pitchFamily="34" charset="0"/>
              </a:rPr>
              <a:t>) nesta condição</a:t>
            </a:r>
            <a:endParaRPr lang="pt-BR" sz="2400" b="1" noProof="0" dirty="0" smtClean="0">
              <a:latin typeface="Arial" pitchFamily="34" charset="0"/>
              <a:cs typeface="Arial" pitchFamily="34" charset="0"/>
            </a:endParaRPr>
          </a:p>
          <a:p>
            <a:r>
              <a:rPr lang="pt-BR" sz="2400" b="1" noProof="0" dirty="0" smtClean="0">
                <a:latin typeface="Arial" pitchFamily="34" charset="0"/>
                <a:cs typeface="Arial" pitchFamily="34" charset="0"/>
              </a:rPr>
              <a:t>Agora, compreendemos que podem haver vários futuros plausíveis, cada um representando uma combinação diferente de processos físicos, valores sociais e políticos, e condições econômicas, entres outros fatores. </a:t>
            </a:r>
          </a:p>
          <a:p>
            <a:r>
              <a:rPr lang="pt-BR" sz="2400" b="1" noProof="0" dirty="0" smtClean="0">
                <a:latin typeface="Arial" pitchFamily="34" charset="0"/>
                <a:cs typeface="Arial" pitchFamily="34" charset="0"/>
              </a:rPr>
              <a:t>Em particular, na hidrologia, não podemos mais depender da premissa de </a:t>
            </a:r>
            <a:r>
              <a:rPr lang="pt-BR" sz="2400" b="1" noProof="0" dirty="0" err="1" smtClean="0">
                <a:latin typeface="Arial" pitchFamily="34" charset="0"/>
                <a:cs typeface="Arial" pitchFamily="34" charset="0"/>
              </a:rPr>
              <a:t>estacionariedade</a:t>
            </a:r>
            <a:r>
              <a:rPr lang="pt-BR" sz="2400" b="1" noProof="0" dirty="0" smtClean="0">
                <a:latin typeface="Arial" pitchFamily="34" charset="0"/>
                <a:cs typeface="Arial" pitchFamily="34" charset="0"/>
              </a:rPr>
              <a:t>, onde </a:t>
            </a:r>
            <a:r>
              <a:rPr lang="pt-BR" sz="2400" b="1" noProof="0" dirty="0" smtClean="0">
                <a:latin typeface="Arial" pitchFamily="34" charset="0"/>
                <a:cs typeface="Arial" pitchFamily="34" charset="0"/>
              </a:rPr>
              <a:t>se supõe </a:t>
            </a:r>
            <a:r>
              <a:rPr lang="pt-BR" sz="2400" b="1" noProof="0" dirty="0" smtClean="0">
                <a:latin typeface="Arial" pitchFamily="34" charset="0"/>
                <a:cs typeface="Arial" pitchFamily="34" charset="0"/>
              </a:rPr>
              <a:t>que as propriedades estatísticas de variáveis hidrológicas </a:t>
            </a:r>
            <a:r>
              <a:rPr lang="pt-BR" sz="2400" b="1" dirty="0" smtClean="0">
                <a:latin typeface="Arial" pitchFamily="34" charset="0"/>
                <a:cs typeface="Arial" pitchFamily="34" charset="0"/>
              </a:rPr>
              <a:t>em períodos futuros serão </a:t>
            </a:r>
            <a:r>
              <a:rPr lang="pt-BR" sz="2400" b="1" noProof="0" dirty="0" smtClean="0">
                <a:latin typeface="Arial" pitchFamily="34" charset="0"/>
                <a:cs typeface="Arial" pitchFamily="34" charset="0"/>
              </a:rPr>
              <a:t>similares ao passado (p.e. variações futuras ocorrem em mesmo intervalo que no passado). </a:t>
            </a:r>
          </a:p>
          <a:p>
            <a:endParaRPr lang="pt-BR" sz="2400" b="1" noProof="0" dirty="0" smtClean="0">
              <a:latin typeface="Arial" pitchFamily="34" charset="0"/>
              <a:cs typeface="Arial" pitchFamily="34" charset="0"/>
            </a:endParaRPr>
          </a:p>
        </p:txBody>
      </p:sp>
      <p:sp>
        <p:nvSpPr>
          <p:cNvPr id="8196" name="Slide Number Placeholder 3"/>
          <p:cNvSpPr>
            <a:spLocks noGrp="1"/>
          </p:cNvSpPr>
          <p:nvPr>
            <p:ph type="sldNum" sz="quarter" idx="10"/>
          </p:nvPr>
        </p:nvSpPr>
        <p:spPr>
          <a:noFill/>
        </p:spPr>
        <p:txBody>
          <a:bodyPr/>
          <a:lstStyle/>
          <a:p>
            <a:pPr fontAlgn="base">
              <a:spcBef>
                <a:spcPct val="0"/>
              </a:spcBef>
              <a:spcAft>
                <a:spcPct val="0"/>
              </a:spcAft>
            </a:pPr>
            <a:r>
              <a:rPr lang="en-US" dirty="0" smtClean="0">
                <a:latin typeface="Arial" pitchFamily="34" charset="0"/>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pt-BR" noProof="0" smtClean="0">
                <a:latin typeface="Arial" pitchFamily="34" charset="0"/>
              </a:rPr>
              <a:t>Universo de Futuros</a:t>
            </a:r>
          </a:p>
        </p:txBody>
      </p:sp>
      <p:sp>
        <p:nvSpPr>
          <p:cNvPr id="9219" name="Slide Number Placeholder 3"/>
          <p:cNvSpPr>
            <a:spLocks noGrp="1"/>
          </p:cNvSpPr>
          <p:nvPr>
            <p:ph type="sldNum" sz="quarter" idx="10"/>
          </p:nvPr>
        </p:nvSpPr>
        <p:spPr>
          <a:noFill/>
        </p:spPr>
        <p:txBody>
          <a:bodyPr/>
          <a:lstStyle/>
          <a:p>
            <a:pPr fontAlgn="base">
              <a:spcBef>
                <a:spcPct val="0"/>
              </a:spcBef>
              <a:spcAft>
                <a:spcPct val="0"/>
              </a:spcAft>
            </a:pPr>
            <a:endParaRPr lang="en-US" dirty="0" smtClean="0">
              <a:latin typeface="Arial" pitchFamily="34" charset="0"/>
            </a:endParaRPr>
          </a:p>
        </p:txBody>
      </p:sp>
      <p:pic>
        <p:nvPicPr>
          <p:cNvPr id="6149" name="Picture 2"/>
          <p:cNvPicPr>
            <a:picLocks noChangeAspect="1" noChangeArrowheads="1"/>
          </p:cNvPicPr>
          <p:nvPr/>
        </p:nvPicPr>
        <p:blipFill>
          <a:blip r:embed="rId3" cstate="print"/>
          <a:srcRect/>
          <a:stretch>
            <a:fillRect/>
          </a:stretch>
        </p:blipFill>
        <p:spPr bwMode="auto">
          <a:xfrm>
            <a:off x="914400" y="1143000"/>
            <a:ext cx="6991350" cy="4572000"/>
          </a:xfrm>
          <a:prstGeom prst="rect">
            <a:avLst/>
          </a:prstGeom>
          <a:noFill/>
          <a:ln w="9525">
            <a:solidFill>
              <a:schemeClr val="tx1"/>
            </a:solidFill>
            <a:miter lim="800000"/>
            <a:headEnd/>
            <a:tailEnd/>
          </a:ln>
          <a:effectLst>
            <a:outerShdw blurRad="215900" dist="101600" dir="19200000" algn="ctr" rotWithShape="0">
              <a:srgbClr val="000000">
                <a:alpha val="64000"/>
              </a:srgbClr>
            </a:outerShdw>
          </a:effectLst>
        </p:spPr>
      </p:pic>
      <p:sp>
        <p:nvSpPr>
          <p:cNvPr id="9221" name="Rectangle 5"/>
          <p:cNvSpPr>
            <a:spLocks noChangeArrowheads="1"/>
          </p:cNvSpPr>
          <p:nvPr/>
        </p:nvSpPr>
        <p:spPr bwMode="auto">
          <a:xfrm>
            <a:off x="914400" y="5867400"/>
            <a:ext cx="6858000" cy="369888"/>
          </a:xfrm>
          <a:prstGeom prst="rect">
            <a:avLst/>
          </a:prstGeom>
          <a:noFill/>
          <a:ln w="9525">
            <a:noFill/>
            <a:miter lim="800000"/>
            <a:headEnd/>
            <a:tailEnd/>
          </a:ln>
        </p:spPr>
        <p:txBody>
          <a:bodyPr>
            <a:spAutoFit/>
          </a:bodyPr>
          <a:lstStyle/>
          <a:p>
            <a:r>
              <a:rPr lang="en-US"/>
              <a:t>Carter et al (2007)</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p>
            <a:pPr fontAlgn="base">
              <a:spcBef>
                <a:spcPct val="0"/>
              </a:spcBef>
              <a:spcAft>
                <a:spcPct val="0"/>
              </a:spcAft>
            </a:pPr>
            <a:r>
              <a:rPr lang="en-US" dirty="0" smtClean="0">
                <a:latin typeface="Arial" pitchFamily="34" charset="0"/>
              </a:rPr>
              <a:t> </a:t>
            </a:r>
          </a:p>
        </p:txBody>
      </p:sp>
      <p:pic>
        <p:nvPicPr>
          <p:cNvPr id="5123" name="Picture 2"/>
          <p:cNvPicPr>
            <a:picLocks noChangeAspect="1" noChangeArrowheads="1"/>
          </p:cNvPicPr>
          <p:nvPr/>
        </p:nvPicPr>
        <p:blipFill>
          <a:blip r:embed="rId3" cstate="print"/>
          <a:srcRect/>
          <a:stretch>
            <a:fillRect/>
          </a:stretch>
        </p:blipFill>
        <p:spPr bwMode="auto">
          <a:xfrm>
            <a:off x="4887892" y="228600"/>
            <a:ext cx="3978296" cy="5562600"/>
          </a:xfrm>
          <a:prstGeom prst="rect">
            <a:avLst/>
          </a:prstGeom>
          <a:noFill/>
          <a:ln w="9525">
            <a:solidFill>
              <a:schemeClr val="tx1"/>
            </a:solidFill>
            <a:miter lim="800000"/>
            <a:headEnd/>
            <a:tailEnd/>
          </a:ln>
          <a:effectLst>
            <a:outerShdw blurRad="215900" dist="101600" dir="19200000" algn="ctr" rotWithShape="0">
              <a:srgbClr val="000000">
                <a:alpha val="64000"/>
              </a:srgbClr>
            </a:outerShdw>
          </a:effectLst>
        </p:spPr>
      </p:pic>
      <p:sp>
        <p:nvSpPr>
          <p:cNvPr id="10244" name="TextBox 5"/>
          <p:cNvSpPr txBox="1">
            <a:spLocks noChangeArrowheads="1"/>
          </p:cNvSpPr>
          <p:nvPr/>
        </p:nvSpPr>
        <p:spPr bwMode="auto">
          <a:xfrm>
            <a:off x="0" y="0"/>
            <a:ext cx="4800600" cy="6370974"/>
          </a:xfrm>
          <a:prstGeom prst="rect">
            <a:avLst/>
          </a:prstGeom>
          <a:noFill/>
          <a:ln w="9525">
            <a:noFill/>
            <a:miter lim="800000"/>
            <a:headEnd/>
            <a:tailEnd/>
          </a:ln>
        </p:spPr>
        <p:txBody>
          <a:bodyPr wrap="square">
            <a:spAutoFit/>
          </a:bodyPr>
          <a:lstStyle/>
          <a:p>
            <a:r>
              <a:rPr lang="en-US" sz="2400" b="1" dirty="0" smtClean="0"/>
              <a:t>“</a:t>
            </a:r>
            <a:r>
              <a:rPr lang="en-US" sz="2400" b="1" dirty="0" err="1" smtClean="0"/>
              <a:t>Precisamos</a:t>
            </a:r>
            <a:r>
              <a:rPr lang="en-US" sz="2400" b="1" dirty="0" smtClean="0"/>
              <a:t> </a:t>
            </a:r>
            <a:r>
              <a:rPr lang="en-US" sz="2400" b="1" dirty="0" err="1" smtClean="0"/>
              <a:t>pesquisar</a:t>
            </a:r>
            <a:r>
              <a:rPr lang="en-US" sz="2400" b="1" dirty="0" smtClean="0"/>
              <a:t> </a:t>
            </a:r>
            <a:r>
              <a:rPr lang="en-US" sz="2400" b="1" dirty="0" err="1" smtClean="0"/>
              <a:t>todos</a:t>
            </a:r>
            <a:r>
              <a:rPr lang="en-US" sz="2400" b="1" dirty="0" smtClean="0"/>
              <a:t> </a:t>
            </a:r>
            <a:r>
              <a:rPr lang="en-US" sz="2400" b="1" dirty="0" err="1" smtClean="0"/>
              <a:t>os</a:t>
            </a:r>
            <a:r>
              <a:rPr lang="en-US" sz="2400" b="1" dirty="0" smtClean="0"/>
              <a:t> </a:t>
            </a:r>
            <a:r>
              <a:rPr lang="en-US" sz="2400" b="1" dirty="0" err="1" smtClean="0"/>
              <a:t>resultados</a:t>
            </a:r>
            <a:r>
              <a:rPr lang="en-US" sz="2400" b="1" dirty="0" smtClean="0"/>
              <a:t> </a:t>
            </a:r>
            <a:r>
              <a:rPr lang="en-US" sz="2400" b="1" dirty="0" err="1" smtClean="0"/>
              <a:t>possíveis</a:t>
            </a:r>
            <a:r>
              <a:rPr lang="en-US" sz="2400" b="1" dirty="0" smtClean="0"/>
              <a:t>, </a:t>
            </a:r>
            <a:r>
              <a:rPr lang="en-US" sz="2400" b="1" dirty="0" err="1" smtClean="0"/>
              <a:t>não</a:t>
            </a:r>
            <a:r>
              <a:rPr lang="en-US" sz="2400" b="1" dirty="0" smtClean="0"/>
              <a:t> </a:t>
            </a:r>
            <a:r>
              <a:rPr lang="en-US" sz="2400" b="1" dirty="0" err="1" smtClean="0"/>
              <a:t>tente</a:t>
            </a:r>
            <a:r>
              <a:rPr lang="en-US" sz="2400" b="1" dirty="0" smtClean="0"/>
              <a:t> </a:t>
            </a:r>
            <a:r>
              <a:rPr lang="en-US" sz="2400" b="1" dirty="0" err="1" smtClean="0"/>
              <a:t>adivinhar</a:t>
            </a:r>
            <a:r>
              <a:rPr lang="en-US" sz="2400" b="1" dirty="0" smtClean="0"/>
              <a:t> </a:t>
            </a:r>
            <a:r>
              <a:rPr lang="en-US" sz="2400" b="1" dirty="0" err="1" smtClean="0"/>
              <a:t>o</a:t>
            </a:r>
            <a:r>
              <a:rPr lang="en-US" sz="2400" b="1" dirty="0" smtClean="0"/>
              <a:t> </a:t>
            </a:r>
            <a:r>
              <a:rPr lang="en-US" sz="2400" b="1" dirty="0" err="1" smtClean="0"/>
              <a:t>que</a:t>
            </a:r>
            <a:r>
              <a:rPr lang="en-US" sz="2400" b="1" dirty="0" smtClean="0"/>
              <a:t> </a:t>
            </a:r>
            <a:r>
              <a:rPr lang="en-US" sz="2400" b="1" dirty="0" err="1" smtClean="0"/>
              <a:t>é</a:t>
            </a:r>
            <a:r>
              <a:rPr lang="en-US" sz="2400" b="1" dirty="0" smtClean="0"/>
              <a:t> </a:t>
            </a:r>
            <a:r>
              <a:rPr lang="en-US" sz="2400" b="1" dirty="0" err="1" smtClean="0"/>
              <a:t>mais</a:t>
            </a:r>
            <a:r>
              <a:rPr lang="en-US" sz="2400" b="1" dirty="0" smtClean="0"/>
              <a:t> </a:t>
            </a:r>
            <a:r>
              <a:rPr lang="en-US" sz="2400" b="1" dirty="0" err="1" smtClean="0"/>
              <a:t>provável</a:t>
            </a:r>
            <a:r>
              <a:rPr lang="en-US" sz="2400" b="1" dirty="0" smtClean="0"/>
              <a:t> de </a:t>
            </a:r>
            <a:r>
              <a:rPr lang="en-US" sz="2400" b="1" dirty="0" err="1" smtClean="0"/>
              <a:t>ocorrer</a:t>
            </a:r>
            <a:r>
              <a:rPr lang="en-US" sz="2400" b="1" dirty="0" smtClean="0"/>
              <a:t>.”</a:t>
            </a:r>
            <a:endParaRPr lang="en-US" sz="2400" b="1" dirty="0"/>
          </a:p>
          <a:p>
            <a:endParaRPr lang="en-US" sz="2400" b="1" dirty="0"/>
          </a:p>
          <a:p>
            <a:r>
              <a:rPr lang="en-US" sz="2400" dirty="0" smtClean="0"/>
              <a:t>“</a:t>
            </a:r>
            <a:r>
              <a:rPr lang="en-US" sz="2400" dirty="0" err="1" smtClean="0"/>
              <a:t>Probabilidade</a:t>
            </a:r>
            <a:r>
              <a:rPr lang="en-US" sz="2400" dirty="0" smtClean="0"/>
              <a:t>, </a:t>
            </a:r>
            <a:r>
              <a:rPr lang="en-US" sz="2400" dirty="0" err="1" smtClean="0"/>
              <a:t>nas</a:t>
            </a:r>
            <a:r>
              <a:rPr lang="en-US" sz="2400" dirty="0" smtClean="0"/>
              <a:t> </a:t>
            </a:r>
            <a:r>
              <a:rPr lang="en-US" sz="2400" dirty="0" err="1" smtClean="0"/>
              <a:t>ciências</a:t>
            </a:r>
            <a:r>
              <a:rPr lang="en-US" sz="2400" dirty="0" smtClean="0"/>
              <a:t> </a:t>
            </a:r>
            <a:r>
              <a:rPr lang="en-US" sz="2400" dirty="0" err="1" smtClean="0"/>
              <a:t>naturais</a:t>
            </a:r>
            <a:r>
              <a:rPr lang="en-US" sz="2400" dirty="0" smtClean="0"/>
              <a:t>, </a:t>
            </a:r>
            <a:r>
              <a:rPr lang="en-US" sz="2400" dirty="0" err="1" smtClean="0"/>
              <a:t>é</a:t>
            </a:r>
            <a:r>
              <a:rPr lang="en-US" sz="2400" dirty="0" smtClean="0"/>
              <a:t> </a:t>
            </a:r>
            <a:r>
              <a:rPr lang="en-US" sz="2400" dirty="0" err="1" smtClean="0"/>
              <a:t>uma</a:t>
            </a:r>
            <a:r>
              <a:rPr lang="en-US" sz="2400" dirty="0" smtClean="0"/>
              <a:t> </a:t>
            </a:r>
            <a:r>
              <a:rPr lang="en-US" sz="2400" dirty="0" err="1" smtClean="0"/>
              <a:t>abordagem</a:t>
            </a:r>
            <a:r>
              <a:rPr lang="en-US" sz="2400" dirty="0" smtClean="0"/>
              <a:t> </a:t>
            </a:r>
            <a:r>
              <a:rPr lang="en-US" sz="2400" dirty="0" err="1" smtClean="0"/>
              <a:t>estatística</a:t>
            </a:r>
            <a:r>
              <a:rPr lang="en-US" sz="2400" dirty="0" smtClean="0"/>
              <a:t> com base </a:t>
            </a:r>
            <a:r>
              <a:rPr lang="en-US" sz="2400" dirty="0" err="1" smtClean="0"/>
              <a:t>em</a:t>
            </a:r>
            <a:r>
              <a:rPr lang="en-US" sz="2400" dirty="0" smtClean="0"/>
              <a:t> </a:t>
            </a:r>
            <a:r>
              <a:rPr lang="en-US" sz="2400" dirty="0" err="1" smtClean="0"/>
              <a:t>experiências</a:t>
            </a:r>
            <a:r>
              <a:rPr lang="en-US" sz="2400" dirty="0" smtClean="0"/>
              <a:t> e </a:t>
            </a:r>
            <a:r>
              <a:rPr lang="en-US" sz="2400" dirty="0" err="1" smtClean="0"/>
              <a:t>freqüências</a:t>
            </a:r>
            <a:r>
              <a:rPr lang="en-US" sz="2400" dirty="0" smtClean="0"/>
              <a:t> de </a:t>
            </a:r>
            <a:r>
              <a:rPr lang="en-US" sz="2400" dirty="0" err="1" smtClean="0"/>
              <a:t>resultados</a:t>
            </a:r>
            <a:r>
              <a:rPr lang="en-US" sz="2400" dirty="0" smtClean="0"/>
              <a:t> </a:t>
            </a:r>
            <a:r>
              <a:rPr lang="en-US" sz="2400" dirty="0" err="1" smtClean="0"/>
              <a:t>medidos</a:t>
            </a:r>
            <a:r>
              <a:rPr lang="en-US" sz="2400" dirty="0" smtClean="0"/>
              <a:t>, </a:t>
            </a:r>
            <a:r>
              <a:rPr lang="en-US" sz="2400" dirty="0" err="1" smtClean="0"/>
              <a:t>em</a:t>
            </a:r>
            <a:r>
              <a:rPr lang="en-US" sz="2400" dirty="0" smtClean="0"/>
              <a:t> </a:t>
            </a:r>
            <a:r>
              <a:rPr lang="en-US" sz="2400" dirty="0" err="1" smtClean="0"/>
              <a:t>que</a:t>
            </a:r>
            <a:r>
              <a:rPr lang="en-US" sz="2400" dirty="0" smtClean="0"/>
              <a:t> o </a:t>
            </a:r>
            <a:r>
              <a:rPr lang="en-US" sz="2400" dirty="0" err="1" smtClean="0"/>
              <a:t>sistema</a:t>
            </a:r>
            <a:r>
              <a:rPr lang="en-US" sz="2400" dirty="0" smtClean="0"/>
              <a:t> a ser </a:t>
            </a:r>
            <a:r>
              <a:rPr lang="en-US" sz="2400" dirty="0" err="1" smtClean="0"/>
              <a:t>analisado</a:t>
            </a:r>
            <a:r>
              <a:rPr lang="en-US" sz="2400" dirty="0" smtClean="0"/>
              <a:t> </a:t>
            </a:r>
            <a:r>
              <a:rPr lang="en-US" sz="2400" dirty="0" err="1" smtClean="0"/>
              <a:t>pode</a:t>
            </a:r>
            <a:r>
              <a:rPr lang="en-US" sz="2400" dirty="0" smtClean="0"/>
              <a:t> ser </a:t>
            </a:r>
            <a:r>
              <a:rPr lang="en-US" sz="2400" dirty="0" err="1" smtClean="0"/>
              <a:t>visto</a:t>
            </a:r>
            <a:r>
              <a:rPr lang="en-US" sz="2400" dirty="0" smtClean="0"/>
              <a:t> </a:t>
            </a:r>
            <a:r>
              <a:rPr lang="en-US" sz="2400" dirty="0" err="1" smtClean="0"/>
              <a:t>como</a:t>
            </a:r>
            <a:r>
              <a:rPr lang="en-US" sz="2400" dirty="0" smtClean="0"/>
              <a:t> </a:t>
            </a:r>
            <a:r>
              <a:rPr lang="en-US" sz="2400" dirty="0" err="1" smtClean="0"/>
              <a:t>uma</a:t>
            </a:r>
            <a:r>
              <a:rPr lang="en-US" sz="2400" dirty="0" smtClean="0"/>
              <a:t> "</a:t>
            </a:r>
            <a:r>
              <a:rPr lang="en-US" sz="2400" dirty="0" err="1" smtClean="0"/>
              <a:t>caixa</a:t>
            </a:r>
            <a:r>
              <a:rPr lang="en-US" sz="2400" dirty="0" smtClean="0"/>
              <a:t> </a:t>
            </a:r>
            <a:r>
              <a:rPr lang="en-US" sz="2400" dirty="0" err="1" smtClean="0"/>
              <a:t>preta</a:t>
            </a:r>
            <a:r>
              <a:rPr lang="en-US" sz="2400" dirty="0" smtClean="0"/>
              <a:t>”. </a:t>
            </a:r>
            <a:r>
              <a:rPr lang="en-US" sz="2400" dirty="0" err="1" smtClean="0"/>
              <a:t>Cenários</a:t>
            </a:r>
            <a:r>
              <a:rPr lang="en-US" sz="2400" dirty="0" smtClean="0"/>
              <a:t> </a:t>
            </a:r>
            <a:r>
              <a:rPr lang="en-US" sz="2400" dirty="0" err="1" smtClean="0"/>
              <a:t>que</a:t>
            </a:r>
            <a:r>
              <a:rPr lang="en-US" sz="2400" dirty="0" smtClean="0"/>
              <a:t> </a:t>
            </a:r>
            <a:r>
              <a:rPr lang="en-US" sz="2400" dirty="0" err="1" smtClean="0"/>
              <a:t>descrevem</a:t>
            </a:r>
            <a:r>
              <a:rPr lang="en-US" sz="2400" dirty="0" smtClean="0"/>
              <a:t> </a:t>
            </a:r>
            <a:r>
              <a:rPr lang="en-US" sz="2400" dirty="0" err="1" smtClean="0"/>
              <a:t>possíveis</a:t>
            </a:r>
            <a:r>
              <a:rPr lang="en-US" sz="2400" dirty="0" smtClean="0"/>
              <a:t> </a:t>
            </a:r>
            <a:r>
              <a:rPr lang="en-US" sz="2400" dirty="0" err="1" smtClean="0"/>
              <a:t>mudanças</a:t>
            </a:r>
            <a:r>
              <a:rPr lang="en-US" sz="2400" dirty="0" smtClean="0"/>
              <a:t> </a:t>
            </a:r>
            <a:r>
              <a:rPr lang="en-US" sz="2400" dirty="0" err="1" smtClean="0"/>
              <a:t>futuras</a:t>
            </a:r>
            <a:r>
              <a:rPr lang="en-US" sz="2400" dirty="0" smtClean="0"/>
              <a:t> </a:t>
            </a:r>
            <a:r>
              <a:rPr lang="en-US" sz="2400" dirty="0" err="1" smtClean="0"/>
              <a:t>na</a:t>
            </a:r>
            <a:r>
              <a:rPr lang="en-US" sz="2400" dirty="0" smtClean="0"/>
              <a:t> </a:t>
            </a:r>
            <a:r>
              <a:rPr lang="en-US" sz="2400" dirty="0" err="1" smtClean="0"/>
              <a:t>sociedade</a:t>
            </a:r>
            <a:r>
              <a:rPr lang="en-US" sz="2400" dirty="0" smtClean="0"/>
              <a:t>, </a:t>
            </a:r>
            <a:r>
              <a:rPr lang="en-US" sz="2400" dirty="0" err="1" smtClean="0"/>
              <a:t>economia</a:t>
            </a:r>
            <a:r>
              <a:rPr lang="en-US" sz="2400" dirty="0" smtClean="0"/>
              <a:t>, </a:t>
            </a:r>
            <a:r>
              <a:rPr lang="en-US" sz="2400" dirty="0" err="1" smtClean="0"/>
              <a:t>tecnologia</a:t>
            </a:r>
            <a:r>
              <a:rPr lang="en-US" sz="2400" dirty="0" smtClean="0"/>
              <a:t>, </a:t>
            </a:r>
            <a:r>
              <a:rPr lang="en-US" sz="2400" dirty="0" err="1" smtClean="0"/>
              <a:t>política</a:t>
            </a:r>
            <a:r>
              <a:rPr lang="en-US" sz="2400" dirty="0" smtClean="0"/>
              <a:t>, e </a:t>
            </a:r>
            <a:r>
              <a:rPr lang="en-US" sz="2400" dirty="0" err="1" smtClean="0"/>
              <a:t>assim</a:t>
            </a:r>
            <a:r>
              <a:rPr lang="en-US" sz="2400" dirty="0" smtClean="0"/>
              <a:t> </a:t>
            </a:r>
            <a:r>
              <a:rPr lang="en-US" sz="2400" dirty="0" err="1" smtClean="0"/>
              <a:t>por</a:t>
            </a:r>
            <a:r>
              <a:rPr lang="en-US" sz="2400" dirty="0" smtClean="0"/>
              <a:t> </a:t>
            </a:r>
            <a:r>
              <a:rPr lang="en-US" sz="2400" dirty="0" err="1" smtClean="0"/>
              <a:t>diante</a:t>
            </a:r>
            <a:r>
              <a:rPr lang="en-US" sz="2400" dirty="0" smtClean="0"/>
              <a:t>, </a:t>
            </a:r>
            <a:r>
              <a:rPr lang="en-US" sz="2400" dirty="0" err="1" smtClean="0"/>
              <a:t>são</a:t>
            </a:r>
            <a:r>
              <a:rPr lang="en-US" sz="2400" dirty="0" smtClean="0"/>
              <a:t> </a:t>
            </a:r>
            <a:r>
              <a:rPr lang="en-US" sz="2400" dirty="0" err="1" smtClean="0"/>
              <a:t>radicalmente</a:t>
            </a:r>
            <a:r>
              <a:rPr lang="en-US" sz="2400" dirty="0" smtClean="0"/>
              <a:t> </a:t>
            </a:r>
            <a:r>
              <a:rPr lang="en-US" sz="2400" dirty="0" err="1" smtClean="0"/>
              <a:t>diferentes</a:t>
            </a:r>
            <a:r>
              <a:rPr lang="en-US" sz="2400" dirty="0" smtClean="0"/>
              <a:t>.</a:t>
            </a:r>
            <a:r>
              <a:rPr lang="en-US" sz="2400" dirty="0"/>
              <a:t>”</a:t>
            </a:r>
            <a:endParaRPr lang="en-US" sz="2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0" y="228600"/>
            <a:ext cx="9144000" cy="914400"/>
          </a:xfrm>
          <a:noFill/>
          <a:ln>
            <a:miter lim="800000"/>
            <a:headEnd/>
            <a:tailEnd/>
          </a:ln>
        </p:spPr>
        <p:txBody>
          <a:bodyPr vert="horz" wrap="square" lIns="91440" tIns="45720" rIns="91440" bIns="45720" numCol="1" anchor="t" anchorCtr="0" compatLnSpc="1">
            <a:prstTxWarp prst="textNoShape">
              <a:avLst/>
            </a:prstTxWarp>
          </a:bodyPr>
          <a:lstStyle/>
          <a:p>
            <a:r>
              <a:rPr lang="pt-BR" sz="3600" noProof="0" dirty="0" smtClean="0">
                <a:latin typeface="Arial" pitchFamily="34" charset="0"/>
              </a:rPr>
              <a:t>Por que cenários?</a:t>
            </a:r>
          </a:p>
        </p:txBody>
      </p:sp>
      <p:sp>
        <p:nvSpPr>
          <p:cNvPr id="11267" name="Content Placeholder 2"/>
          <p:cNvSpPr>
            <a:spLocks noGrp="1"/>
          </p:cNvSpPr>
          <p:nvPr>
            <p:ph idx="1"/>
          </p:nvPr>
        </p:nvSpPr>
        <p:spPr bwMode="auto">
          <a:xfrm>
            <a:off x="228600" y="990600"/>
            <a:ext cx="8686800" cy="4906963"/>
          </a:xfrm>
          <a:noFill/>
          <a:ln>
            <a:miter lim="800000"/>
            <a:headEnd/>
            <a:tailEnd/>
          </a:ln>
        </p:spPr>
        <p:txBody>
          <a:bodyPr vert="horz" wrap="square" lIns="91440" tIns="45720" rIns="91440" bIns="45720" numCol="1" anchor="t" anchorCtr="0" compatLnSpc="1">
            <a:prstTxWarp prst="textNoShape">
              <a:avLst/>
            </a:prstTxWarp>
          </a:bodyPr>
          <a:lstStyle/>
          <a:p>
            <a:r>
              <a:rPr lang="pt-BR" sz="2400" b="1" noProof="0" dirty="0" smtClean="0">
                <a:latin typeface="Arial" pitchFamily="34" charset="0"/>
                <a:cs typeface="Arial" pitchFamily="34" charset="0"/>
              </a:rPr>
              <a:t>Cenários são apropriados quando as incertezas são grandes, as consequências são significativas, e os resultados não podem ser delineados</a:t>
            </a:r>
          </a:p>
          <a:p>
            <a:r>
              <a:rPr lang="pt-BR" sz="2400" b="1" noProof="0" dirty="0" smtClean="0">
                <a:latin typeface="Arial" pitchFamily="34" charset="0"/>
                <a:cs typeface="Arial" pitchFamily="34" charset="0"/>
              </a:rPr>
              <a:t>Cenários visam a esclarecer as possíveis vulnerabilidades naquele intervalo de resultados</a:t>
            </a:r>
          </a:p>
          <a:p>
            <a:r>
              <a:rPr lang="pt-BR" sz="2400" b="1" noProof="0" dirty="0" smtClean="0">
                <a:latin typeface="Arial" pitchFamily="34" charset="0"/>
                <a:cs typeface="Arial" pitchFamily="34" charset="0"/>
              </a:rPr>
              <a:t>Uma vez que identificamos como e onde somos vulneráveis​​, podemos avaliar se estamos preparados para lidar com estas vulnerabilidades</a:t>
            </a:r>
          </a:p>
          <a:p>
            <a:r>
              <a:rPr lang="pt-BR" sz="2400" b="1" noProof="0" dirty="0" smtClean="0">
                <a:latin typeface="Arial" pitchFamily="34" charset="0"/>
                <a:cs typeface="Arial" pitchFamily="34" charset="0"/>
              </a:rPr>
              <a:t>Em seguida, fazemos escolhas (trade-</a:t>
            </a:r>
            <a:r>
              <a:rPr lang="pt-BR" sz="2400" b="1" noProof="0" dirty="0" err="1" smtClean="0">
                <a:latin typeface="Arial" pitchFamily="34" charset="0"/>
                <a:cs typeface="Arial" pitchFamily="34" charset="0"/>
              </a:rPr>
              <a:t>offs</a:t>
            </a:r>
            <a:r>
              <a:rPr lang="pt-BR" sz="2400" b="1" noProof="0" dirty="0" smtClean="0">
                <a:latin typeface="Arial" pitchFamily="34" charset="0"/>
                <a:cs typeface="Arial" pitchFamily="34" charset="0"/>
              </a:rPr>
              <a:t>) entre os custos e outros efeitos de cada opção para lidar com as vulnerabilidades</a:t>
            </a:r>
          </a:p>
          <a:p>
            <a:r>
              <a:rPr lang="pt-BR" sz="2400" b="1" noProof="0" dirty="0" smtClean="0">
                <a:latin typeface="Arial" pitchFamily="34" charset="0"/>
                <a:cs typeface="Arial" pitchFamily="34" charset="0"/>
              </a:rPr>
              <a:t>Probabilidades simplificam a matemática, mas realmente não nos ajudam a explorar esses tipos de questões – ao contrário, as probabilidades facilitam ignorar estas questões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0" y="76200"/>
            <a:ext cx="9144000" cy="914400"/>
          </a:xfrm>
          <a:noFill/>
          <a:ln>
            <a:miter lim="800000"/>
            <a:headEnd/>
            <a:tailEnd/>
          </a:ln>
        </p:spPr>
        <p:txBody>
          <a:bodyPr vert="horz" wrap="square" lIns="91440" tIns="45720" rIns="91440" bIns="45720" numCol="1" anchor="t" anchorCtr="0" compatLnSpc="1">
            <a:prstTxWarp prst="textNoShape">
              <a:avLst/>
            </a:prstTxWarp>
          </a:bodyPr>
          <a:lstStyle/>
          <a:p>
            <a:r>
              <a:rPr lang="pt-BR" sz="3600" noProof="0" dirty="0" smtClean="0">
                <a:latin typeface="Arial" pitchFamily="34" charset="0"/>
              </a:rPr>
              <a:t>Por que cenários de mudanças no nível do mar - MNN? </a:t>
            </a:r>
          </a:p>
        </p:txBody>
      </p:sp>
      <p:sp>
        <p:nvSpPr>
          <p:cNvPr id="12291" name="Content Placeholder 2"/>
          <p:cNvSpPr>
            <a:spLocks noGrp="1"/>
          </p:cNvSpPr>
          <p:nvPr>
            <p:ph idx="1"/>
          </p:nvPr>
        </p:nvSpPr>
        <p:spPr bwMode="auto">
          <a:xfrm>
            <a:off x="0" y="1265237"/>
            <a:ext cx="8686800" cy="4906963"/>
          </a:xfrm>
          <a:noFill/>
          <a:ln>
            <a:miter lim="800000"/>
            <a:headEnd/>
            <a:tailEnd/>
          </a:ln>
        </p:spPr>
        <p:txBody>
          <a:bodyPr vert="horz" wrap="square" lIns="91440" tIns="45720" rIns="91440" bIns="45720" numCol="1" anchor="t" anchorCtr="0" compatLnSpc="1">
            <a:prstTxWarp prst="textNoShape">
              <a:avLst/>
            </a:prstTxWarp>
          </a:bodyPr>
          <a:lstStyle/>
          <a:p>
            <a:r>
              <a:rPr lang="pt-BR" sz="2400" b="1" noProof="0" dirty="0" smtClean="0">
                <a:latin typeface="Arial" pitchFamily="34" charset="0"/>
                <a:cs typeface="Arial" pitchFamily="34" charset="0"/>
              </a:rPr>
              <a:t>Relembrando que cenários são utilizados quando as incertezas são grandes, as consequências são significativas, e os resultados não podem ser delineados</a:t>
            </a:r>
          </a:p>
          <a:p>
            <a:endParaRPr lang="pt-BR" sz="2400" b="1" noProof="0" dirty="0" smtClean="0">
              <a:latin typeface="Arial" pitchFamily="34" charset="0"/>
              <a:cs typeface="Arial" pitchFamily="34" charset="0"/>
            </a:endParaRPr>
          </a:p>
          <a:p>
            <a:r>
              <a:rPr lang="pt-BR" sz="2400" b="1" noProof="0" dirty="0" smtClean="0">
                <a:latin typeface="Arial" pitchFamily="34" charset="0"/>
                <a:cs typeface="Arial" pitchFamily="34" charset="0"/>
              </a:rPr>
              <a:t>As MNM (e Mudanças Climáticas mais amplas) atendem à primeira e última das três condições acima.</a:t>
            </a:r>
          </a:p>
          <a:p>
            <a:endParaRPr lang="pt-BR" sz="2400" b="1" noProof="0" dirty="0" smtClean="0">
              <a:latin typeface="Arial" pitchFamily="34" charset="0"/>
              <a:cs typeface="Arial" pitchFamily="34" charset="0"/>
            </a:endParaRPr>
          </a:p>
          <a:p>
            <a:r>
              <a:rPr lang="pt-BR" sz="2400" b="1" noProof="0" dirty="0" smtClean="0">
                <a:latin typeface="Arial" pitchFamily="34" charset="0"/>
                <a:cs typeface="Arial" pitchFamily="34" charset="0"/>
              </a:rPr>
              <a:t>Para a segunda condição acima, usamos testes de sensibilidade para determinar a consequência potencial da mudança do nível do mar, e o teste de sensibilidade orienta nosso escopo de estudo e o rigor da análise de cenários</a:t>
            </a:r>
          </a:p>
        </p:txBody>
      </p:sp>
      <p:sp>
        <p:nvSpPr>
          <p:cNvPr id="12292" name="Slide Number Placeholder 3"/>
          <p:cNvSpPr>
            <a:spLocks noGrp="1"/>
          </p:cNvSpPr>
          <p:nvPr>
            <p:ph type="sldNum" sz="quarter" idx="10"/>
          </p:nvPr>
        </p:nvSpPr>
        <p:spPr>
          <a:noFill/>
        </p:spPr>
        <p:txBody>
          <a:bodyPr/>
          <a:lstStyle/>
          <a:p>
            <a:pPr fontAlgn="base">
              <a:spcBef>
                <a:spcPct val="0"/>
              </a:spcBef>
              <a:spcAft>
                <a:spcPct val="0"/>
              </a:spcAft>
            </a:pPr>
            <a:endParaRPr lang="en-US" dirty="0" smtClean="0">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76200" y="0"/>
            <a:ext cx="9144000" cy="1195388"/>
          </a:xfrm>
          <a:noFill/>
          <a:ln>
            <a:miter lim="800000"/>
            <a:headEnd/>
            <a:tailEnd/>
          </a:ln>
        </p:spPr>
        <p:txBody>
          <a:bodyPr vert="horz" wrap="square" lIns="91440" tIns="45720" rIns="91440" bIns="45720" numCol="1" anchor="t" anchorCtr="0" compatLnSpc="1">
            <a:prstTxWarp prst="textNoShape">
              <a:avLst/>
            </a:prstTxWarp>
          </a:bodyPr>
          <a:lstStyle/>
          <a:p>
            <a:r>
              <a:rPr lang="pt-BR" sz="1800" noProof="0" dirty="0" smtClean="0">
                <a:latin typeface="Arial" pitchFamily="34" charset="0"/>
              </a:rPr>
              <a:t>EC 1165-2-211 Incorporando Mudanças no Nível do Mar </a:t>
            </a:r>
            <a:br>
              <a:rPr lang="pt-BR" sz="1800" noProof="0" dirty="0" smtClean="0">
                <a:latin typeface="Arial" pitchFamily="34" charset="0"/>
              </a:rPr>
            </a:br>
            <a:r>
              <a:rPr lang="pt-BR" sz="1800" noProof="0" dirty="0" smtClean="0">
                <a:latin typeface="Arial" pitchFamily="34" charset="0"/>
              </a:rPr>
              <a:t>no </a:t>
            </a:r>
            <a:r>
              <a:rPr lang="pt-BR" sz="1800" dirty="0" smtClean="0">
                <a:latin typeface="Arial" pitchFamily="34" charset="0"/>
              </a:rPr>
              <a:t>âmbito de </a:t>
            </a:r>
            <a:r>
              <a:rPr lang="pt-BR" sz="1800" noProof="0" dirty="0" smtClean="0">
                <a:latin typeface="Arial" pitchFamily="34" charset="0"/>
              </a:rPr>
              <a:t>Programas de Construção Civil  </a:t>
            </a:r>
            <a:r>
              <a:rPr lang="pt-BR" sz="2800" noProof="0" dirty="0" smtClean="0">
                <a:latin typeface="Arial" pitchFamily="34" charset="0"/>
              </a:rPr>
              <a:t/>
            </a:r>
            <a:br>
              <a:rPr lang="pt-BR" sz="2800" noProof="0" dirty="0" smtClean="0">
                <a:latin typeface="Arial" pitchFamily="34" charset="0"/>
              </a:rPr>
            </a:br>
            <a:r>
              <a:rPr lang="pt-BR" sz="2800" noProof="0" dirty="0" smtClean="0">
                <a:latin typeface="Arial" pitchFamily="34" charset="0"/>
              </a:rPr>
              <a:t>  </a:t>
            </a:r>
          </a:p>
        </p:txBody>
      </p:sp>
      <p:sp>
        <p:nvSpPr>
          <p:cNvPr id="13315" name="Rectangle 3"/>
          <p:cNvSpPr>
            <a:spLocks noGrp="1" noChangeArrowheads="1"/>
          </p:cNvSpPr>
          <p:nvPr>
            <p:ph type="body" idx="1"/>
          </p:nvPr>
        </p:nvSpPr>
        <p:spPr bwMode="auto">
          <a:xfrm>
            <a:off x="304800" y="990600"/>
            <a:ext cx="4419600" cy="530225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pt-BR" sz="2000" b="1" noProof="0" dirty="0" smtClean="0">
                <a:latin typeface="Arial" pitchFamily="34" charset="0"/>
                <a:cs typeface="Arial" pitchFamily="34" charset="0"/>
              </a:rPr>
              <a:t>Três estimativas de MNM futuras devem ser calculadas para todos os projetos de obras civis dentro da extensão da influência estimada das marés :</a:t>
            </a:r>
          </a:p>
          <a:p>
            <a:pPr lvl="1">
              <a:lnSpc>
                <a:spcPct val="90000"/>
              </a:lnSpc>
            </a:pPr>
            <a:r>
              <a:rPr lang="pt-BR" sz="1600" b="1" noProof="0" dirty="0" smtClean="0">
                <a:latin typeface="Arial" pitchFamily="34" charset="0"/>
                <a:cs typeface="Arial" pitchFamily="34" charset="0"/>
              </a:rPr>
              <a:t>Tendência extrapolada</a:t>
            </a:r>
          </a:p>
          <a:p>
            <a:pPr lvl="1">
              <a:lnSpc>
                <a:spcPct val="90000"/>
              </a:lnSpc>
            </a:pPr>
            <a:r>
              <a:rPr lang="pt-BR" sz="1600" b="1" noProof="0" dirty="0" smtClean="0">
                <a:latin typeface="Arial" pitchFamily="34" charset="0"/>
                <a:cs typeface="Arial" pitchFamily="34" charset="0"/>
              </a:rPr>
              <a:t>NRC Curva 1 Modificada</a:t>
            </a:r>
          </a:p>
          <a:p>
            <a:pPr lvl="1">
              <a:lnSpc>
                <a:spcPct val="90000"/>
              </a:lnSpc>
            </a:pPr>
            <a:r>
              <a:rPr lang="pt-BR" sz="1600" b="1" noProof="0" dirty="0" smtClean="0">
                <a:latin typeface="Arial" pitchFamily="34" charset="0"/>
                <a:cs typeface="Arial" pitchFamily="34" charset="0"/>
              </a:rPr>
              <a:t>NRC Curva 3 Modificada </a:t>
            </a:r>
          </a:p>
          <a:p>
            <a:pPr>
              <a:lnSpc>
                <a:spcPct val="90000"/>
              </a:lnSpc>
            </a:pPr>
            <a:endParaRPr lang="pt-BR" sz="2000" b="1" noProof="0" dirty="0" smtClean="0">
              <a:latin typeface="Arial" pitchFamily="34" charset="0"/>
              <a:cs typeface="Arial" pitchFamily="34" charset="0"/>
            </a:endParaRPr>
          </a:p>
          <a:p>
            <a:pPr>
              <a:lnSpc>
                <a:spcPct val="90000"/>
              </a:lnSpc>
            </a:pPr>
            <a:r>
              <a:rPr lang="pt-BR" sz="2000" b="1" noProof="0" dirty="0" smtClean="0">
                <a:latin typeface="Arial" pitchFamily="34" charset="0"/>
                <a:cs typeface="Arial" pitchFamily="34" charset="0"/>
              </a:rPr>
              <a:t>Essas curvas são cenários baseados em diferentes hipóteses sobre os processos e causas, sem atribuições específicas de probabilidade</a:t>
            </a:r>
          </a:p>
          <a:p>
            <a:pPr>
              <a:lnSpc>
                <a:spcPct val="90000"/>
              </a:lnSpc>
              <a:buNone/>
            </a:pPr>
            <a:r>
              <a:rPr lang="pt-BR" sz="2000" b="1" noProof="0" dirty="0" smtClean="0">
                <a:latin typeface="Arial" pitchFamily="34" charset="0"/>
                <a:cs typeface="Arial" pitchFamily="34" charset="0"/>
              </a:rPr>
              <a:t>                                                                                                          </a:t>
            </a:r>
          </a:p>
          <a:p>
            <a:pPr>
              <a:lnSpc>
                <a:spcPct val="90000"/>
              </a:lnSpc>
            </a:pPr>
            <a:r>
              <a:rPr lang="pt-BR" sz="2000" b="1" noProof="0" dirty="0" smtClean="0">
                <a:latin typeface="Arial" pitchFamily="34" charset="0"/>
                <a:cs typeface="Arial" pitchFamily="34" charset="0"/>
              </a:rPr>
              <a:t>Como resultado, os Cenários utilizados na </a:t>
            </a:r>
            <a:r>
              <a:rPr lang="pt-BR" sz="2000" b="1" noProof="0" dirty="0" smtClean="0">
                <a:solidFill>
                  <a:srgbClr val="FF0000"/>
                </a:solidFill>
                <a:latin typeface="Arial" pitchFamily="34" charset="0"/>
                <a:cs typeface="Arial" pitchFamily="34" charset="0"/>
              </a:rPr>
              <a:t>EC 1165-2-2011 ao lado</a:t>
            </a:r>
            <a:r>
              <a:rPr lang="pt-BR" sz="2000" b="1" noProof="0" dirty="0" smtClean="0">
                <a:latin typeface="Arial" pitchFamily="34" charset="0"/>
                <a:cs typeface="Arial" pitchFamily="34" charset="0"/>
              </a:rPr>
              <a:t> representam múltiplos futuros plausíveis</a:t>
            </a:r>
          </a:p>
        </p:txBody>
      </p:sp>
      <p:pic>
        <p:nvPicPr>
          <p:cNvPr id="9" name="Picture 2"/>
          <p:cNvPicPr>
            <a:picLocks noChangeAspect="1" noChangeArrowheads="1"/>
          </p:cNvPicPr>
          <p:nvPr/>
        </p:nvPicPr>
        <p:blipFill>
          <a:blip r:embed="rId3" cstate="print"/>
          <a:srcRect/>
          <a:stretch>
            <a:fillRect/>
          </a:stretch>
        </p:blipFill>
        <p:spPr bwMode="auto">
          <a:xfrm>
            <a:off x="4659312" y="1905000"/>
            <a:ext cx="4560888" cy="3581400"/>
          </a:xfrm>
          <a:prstGeom prst="rect">
            <a:avLst/>
          </a:prstGeom>
          <a:noFill/>
          <a:ln w="9525">
            <a:solidFill>
              <a:schemeClr val="bg2">
                <a:lumMod val="50000"/>
              </a:schemeClr>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152400" y="0"/>
            <a:ext cx="9144000" cy="1195388"/>
          </a:xfrm>
          <a:noFill/>
          <a:ln>
            <a:miter lim="800000"/>
            <a:headEnd/>
            <a:tailEnd/>
          </a:ln>
        </p:spPr>
        <p:txBody>
          <a:bodyPr vert="horz" wrap="square" lIns="91440" tIns="45720" rIns="91440" bIns="45720" numCol="1" anchor="t" anchorCtr="0" compatLnSpc="1">
            <a:prstTxWarp prst="textNoShape">
              <a:avLst/>
            </a:prstTxWarp>
          </a:bodyPr>
          <a:lstStyle/>
          <a:p>
            <a:r>
              <a:rPr lang="pt-BR" sz="3200" noProof="0" smtClean="0">
                <a:latin typeface="Arial" pitchFamily="34" charset="0"/>
              </a:rPr>
              <a:t>Comparação entre EC 1165-2-211,                           IPCC, e outras pesquisas recentes</a:t>
            </a:r>
            <a:br>
              <a:rPr lang="pt-BR" sz="3200" noProof="0" smtClean="0">
                <a:latin typeface="Arial" pitchFamily="34" charset="0"/>
              </a:rPr>
            </a:br>
            <a:r>
              <a:rPr lang="pt-BR" sz="3200" noProof="0" smtClean="0">
                <a:latin typeface="Arial" pitchFamily="34" charset="0"/>
              </a:rPr>
              <a:t>  </a:t>
            </a:r>
          </a:p>
        </p:txBody>
      </p:sp>
      <p:pic>
        <p:nvPicPr>
          <p:cNvPr id="14339" name="Chart 2"/>
          <p:cNvPicPr>
            <a:picLocks noChangeArrowheads="1"/>
          </p:cNvPicPr>
          <p:nvPr/>
        </p:nvPicPr>
        <p:blipFill>
          <a:blip r:embed="rId3" cstate="print"/>
          <a:srcRect/>
          <a:stretch>
            <a:fillRect/>
          </a:stretch>
        </p:blipFill>
        <p:spPr bwMode="auto">
          <a:xfrm>
            <a:off x="533400" y="1219200"/>
            <a:ext cx="8305800" cy="5257800"/>
          </a:xfrm>
          <a:prstGeom prst="rect">
            <a:avLst/>
          </a:prstGeom>
          <a:noFill/>
          <a:ln w="9525">
            <a:noFill/>
            <a:miter lim="800000"/>
            <a:headEnd/>
            <a:tailEnd/>
          </a:ln>
        </p:spPr>
      </p:pic>
      <p:sp>
        <p:nvSpPr>
          <p:cNvPr id="14340" name="TextBox 7"/>
          <p:cNvSpPr txBox="1">
            <a:spLocks noChangeArrowheads="1"/>
          </p:cNvSpPr>
          <p:nvPr/>
        </p:nvSpPr>
        <p:spPr bwMode="auto">
          <a:xfrm>
            <a:off x="685800" y="5029200"/>
            <a:ext cx="646113" cy="338138"/>
          </a:xfrm>
          <a:prstGeom prst="rect">
            <a:avLst/>
          </a:prstGeom>
          <a:noFill/>
          <a:ln w="9525">
            <a:noFill/>
            <a:miter lim="800000"/>
            <a:headEnd/>
            <a:tailEnd/>
          </a:ln>
        </p:spPr>
        <p:txBody>
          <a:bodyPr wrap="none">
            <a:spAutoFit/>
          </a:bodyPr>
          <a:lstStyle/>
          <a:p>
            <a:r>
              <a:rPr lang="en-US" sz="1600" b="1"/>
              <a:t>~ EC</a:t>
            </a:r>
          </a:p>
        </p:txBody>
      </p:sp>
      <p:sp>
        <p:nvSpPr>
          <p:cNvPr id="14341" name="TextBox 9"/>
          <p:cNvSpPr txBox="1">
            <a:spLocks noChangeArrowheads="1"/>
          </p:cNvSpPr>
          <p:nvPr/>
        </p:nvSpPr>
        <p:spPr bwMode="auto">
          <a:xfrm>
            <a:off x="3962400" y="4114800"/>
            <a:ext cx="3048000" cy="1001129"/>
          </a:xfrm>
          <a:prstGeom prst="rect">
            <a:avLst/>
          </a:prstGeom>
          <a:noFill/>
          <a:ln w="9525">
            <a:noFill/>
            <a:miter lim="800000"/>
            <a:headEnd/>
            <a:tailEnd/>
          </a:ln>
        </p:spPr>
        <p:txBody>
          <a:bodyPr>
            <a:spAutoFit/>
          </a:bodyPr>
          <a:lstStyle/>
          <a:p>
            <a:pPr>
              <a:lnSpc>
                <a:spcPts val="1400"/>
              </a:lnSpc>
            </a:pPr>
            <a:r>
              <a:rPr lang="en-US" sz="1600" b="1" dirty="0" err="1" smtClean="0"/>
              <a:t>Não</a:t>
            </a:r>
            <a:r>
              <a:rPr lang="en-US" sz="1600" b="1" dirty="0" smtClean="0"/>
              <a:t> </a:t>
            </a:r>
            <a:r>
              <a:rPr lang="en-US" sz="1600" b="1" dirty="0" err="1" smtClean="0"/>
              <a:t>incluem</a:t>
            </a:r>
            <a:r>
              <a:rPr lang="en-US" sz="1600" b="1" dirty="0" smtClean="0"/>
              <a:t> as </a:t>
            </a:r>
            <a:r>
              <a:rPr lang="en-US" sz="1600" b="1" dirty="0" err="1" smtClean="0"/>
              <a:t>mudanças</a:t>
            </a:r>
            <a:r>
              <a:rPr lang="en-US" sz="1600" b="1" dirty="0" smtClean="0"/>
              <a:t> no </a:t>
            </a:r>
            <a:r>
              <a:rPr lang="en-US" sz="1600" b="1" dirty="0" err="1" smtClean="0"/>
              <a:t>nível</a:t>
            </a:r>
            <a:r>
              <a:rPr lang="en-US" sz="1600" b="1" dirty="0" smtClean="0"/>
              <a:t> do mar </a:t>
            </a:r>
            <a:r>
              <a:rPr lang="en-US" sz="1600" b="1" dirty="0" err="1" smtClean="0"/>
              <a:t>resultantes</a:t>
            </a:r>
            <a:r>
              <a:rPr lang="en-US" sz="1600" b="1" dirty="0" smtClean="0"/>
              <a:t> das </a:t>
            </a:r>
            <a:r>
              <a:rPr lang="en-US" sz="1600" b="1" dirty="0" err="1" smtClean="0"/>
              <a:t>mudanças</a:t>
            </a:r>
            <a:r>
              <a:rPr lang="en-US" sz="1600" b="1" dirty="0" smtClean="0"/>
              <a:t> </a:t>
            </a:r>
            <a:r>
              <a:rPr lang="en-US" sz="1600" b="1" dirty="0" err="1" smtClean="0"/>
              <a:t>nas</a:t>
            </a:r>
            <a:r>
              <a:rPr lang="en-US" sz="1600" b="1" dirty="0" smtClean="0"/>
              <a:t> </a:t>
            </a:r>
            <a:r>
              <a:rPr lang="en-US" sz="1600" b="1" dirty="0" err="1" smtClean="0"/>
              <a:t>grandes</a:t>
            </a:r>
            <a:r>
              <a:rPr lang="en-US" sz="1600" b="1" dirty="0" smtClean="0"/>
              <a:t> </a:t>
            </a:r>
            <a:r>
              <a:rPr lang="en-US" sz="1600" b="1" dirty="0" err="1" smtClean="0"/>
              <a:t>placas</a:t>
            </a:r>
            <a:r>
              <a:rPr lang="en-US" sz="1600" b="1" dirty="0" smtClean="0"/>
              <a:t> de </a:t>
            </a:r>
            <a:r>
              <a:rPr lang="en-US" sz="1600" b="1" dirty="0" err="1" smtClean="0"/>
              <a:t>gelo</a:t>
            </a:r>
            <a:r>
              <a:rPr lang="en-US" sz="1600" b="1" dirty="0" smtClean="0"/>
              <a:t> </a:t>
            </a:r>
            <a:r>
              <a:rPr lang="en-US" sz="1600" b="1" dirty="0" err="1" smtClean="0"/>
              <a:t>cobrindo</a:t>
            </a:r>
            <a:r>
              <a:rPr lang="en-US" sz="1600" b="1" dirty="0" smtClean="0"/>
              <a:t> Greenland </a:t>
            </a:r>
            <a:r>
              <a:rPr lang="en-US" sz="1600" b="1" dirty="0" err="1" smtClean="0"/>
              <a:t>e</a:t>
            </a:r>
            <a:r>
              <a:rPr lang="en-US" sz="1600" b="1" dirty="0" smtClean="0"/>
              <a:t> </a:t>
            </a:r>
            <a:r>
              <a:rPr lang="en-US" sz="1600" b="1" dirty="0" err="1" smtClean="0"/>
              <a:t>Antartica</a:t>
            </a:r>
            <a:r>
              <a:rPr lang="en-US" sz="1600" b="1" dirty="0" smtClean="0"/>
              <a:t>. </a:t>
            </a:r>
            <a:endParaRPr lang="en-US" sz="1600" b="1" dirty="0"/>
          </a:p>
        </p:txBody>
      </p:sp>
      <p:sp>
        <p:nvSpPr>
          <p:cNvPr id="14342" name="Right Brace 10"/>
          <p:cNvSpPr>
            <a:spLocks/>
          </p:cNvSpPr>
          <p:nvPr/>
        </p:nvSpPr>
        <p:spPr bwMode="auto">
          <a:xfrm>
            <a:off x="3429000" y="4191000"/>
            <a:ext cx="381000" cy="685800"/>
          </a:xfrm>
          <a:prstGeom prst="rightBrace">
            <a:avLst>
              <a:gd name="adj1" fmla="val 8333"/>
              <a:gd name="adj2" fmla="val 50000"/>
            </a:avLst>
          </a:prstGeom>
          <a:solidFill>
            <a:srgbClr val="FFFFFF"/>
          </a:solidFill>
          <a:ln w="28575" algn="ctr">
            <a:solidFill>
              <a:srgbClr val="000000"/>
            </a:solidFill>
            <a:round/>
            <a:headEnd/>
            <a:tailEnd/>
          </a:ln>
        </p:spPr>
        <p:txBody>
          <a:bodyPr/>
          <a:lstStyle/>
          <a:p>
            <a:pPr algn="ctr" eaLnBrk="0" hangingPunct="0"/>
            <a:endParaRPr lang="en-US" sz="160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pt-BR" sz="4000" noProof="0" smtClean="0">
                <a:latin typeface="Calibri" pitchFamily="34" charset="0"/>
                <a:cs typeface="Calibri" pitchFamily="34" charset="0"/>
              </a:rPr>
              <a:t>Missão do US Army Corps of Engineers: Gestão de Recursos Hídricos</a:t>
            </a:r>
            <a:endParaRPr lang="pt-BR" sz="4000" noProof="0">
              <a:latin typeface="Calibri" pitchFamily="34" charset="0"/>
              <a:cs typeface="Calibri" pitchFamily="34" charset="0"/>
            </a:endParaRPr>
          </a:p>
        </p:txBody>
      </p:sp>
      <p:sp>
        <p:nvSpPr>
          <p:cNvPr id="4" name="Slide Number Placeholder 3"/>
          <p:cNvSpPr>
            <a:spLocks noGrp="1"/>
          </p:cNvSpPr>
          <p:nvPr>
            <p:ph type="sldNum" sz="quarter" idx="10"/>
          </p:nvPr>
        </p:nvSpPr>
        <p:spPr>
          <a:xfrm>
            <a:off x="7239000" y="6400800"/>
            <a:ext cx="1905000" cy="457200"/>
          </a:xfrm>
        </p:spPr>
        <p:txBody>
          <a:bodyPr/>
          <a:lstStyle/>
          <a:p>
            <a:pPr>
              <a:defRPr/>
            </a:pPr>
            <a:r>
              <a:rPr lang="en-US" dirty="0" smtClean="0">
                <a:solidFill>
                  <a:srgbClr val="000000"/>
                </a:solidFill>
              </a:rPr>
              <a:t> </a:t>
            </a:r>
            <a:fld id="{A79B0CE9-CE82-4BBC-AAB4-CC9C7C9847CF}" type="slidenum">
              <a:rPr lang="en-US" smtClean="0">
                <a:solidFill>
                  <a:srgbClr val="000000"/>
                </a:solidFill>
              </a:rPr>
              <a:pPr>
                <a:defRPr/>
              </a:pPr>
              <a:t>2</a:t>
            </a:fld>
            <a:endParaRPr lang="en-US" dirty="0">
              <a:solidFill>
                <a:srgbClr val="000000"/>
              </a:solidFill>
            </a:endParaRPr>
          </a:p>
        </p:txBody>
      </p:sp>
      <p:grpSp>
        <p:nvGrpSpPr>
          <p:cNvPr id="3" name="Group 6"/>
          <p:cNvGrpSpPr/>
          <p:nvPr/>
        </p:nvGrpSpPr>
        <p:grpSpPr>
          <a:xfrm>
            <a:off x="2057400" y="1981200"/>
            <a:ext cx="4635400" cy="4558844"/>
            <a:chOff x="2057400" y="1676400"/>
            <a:chExt cx="4635400" cy="4558844"/>
          </a:xfrm>
        </p:grpSpPr>
        <p:pic>
          <p:nvPicPr>
            <p:cNvPr id="5" name="Picture 1"/>
            <p:cNvPicPr>
              <a:picLocks noChangeAspect="1" noChangeArrowheads="1"/>
            </p:cNvPicPr>
            <p:nvPr/>
          </p:nvPicPr>
          <p:blipFill>
            <a:blip r:embed="rId3" cstate="print"/>
            <a:srcRect/>
            <a:stretch>
              <a:fillRect/>
            </a:stretch>
          </p:blipFill>
          <p:spPr bwMode="auto">
            <a:xfrm>
              <a:off x="2057400" y="1676400"/>
              <a:ext cx="4635400" cy="4495739"/>
            </a:xfrm>
            <a:prstGeom prst="rect">
              <a:avLst/>
            </a:prstGeom>
            <a:noFill/>
            <a:ln w="9525">
              <a:noFill/>
              <a:miter lim="800000"/>
              <a:headEnd/>
              <a:tailEnd/>
            </a:ln>
            <a:effectLst/>
          </p:spPr>
        </p:pic>
        <p:sp>
          <p:nvSpPr>
            <p:cNvPr id="6" name="TextBox 5"/>
            <p:cNvSpPr txBox="1"/>
            <p:nvPr/>
          </p:nvSpPr>
          <p:spPr>
            <a:xfrm>
              <a:off x="4038600" y="6019800"/>
              <a:ext cx="829073" cy="215444"/>
            </a:xfrm>
            <a:prstGeom prst="rect">
              <a:avLst/>
            </a:prstGeom>
            <a:solidFill>
              <a:schemeClr val="bg1"/>
            </a:solidFill>
          </p:spPr>
          <p:txBody>
            <a:bodyPr wrap="none" rtlCol="0">
              <a:spAutoFit/>
            </a:bodyPr>
            <a:lstStyle/>
            <a:p>
              <a:r>
                <a:rPr lang="en-US" sz="800" b="1" dirty="0">
                  <a:solidFill>
                    <a:srgbClr val="000000"/>
                  </a:solidFill>
                  <a:latin typeface="Arial" pitchFamily="34" charset="0"/>
                  <a:cs typeface="Arial" pitchFamily="34" charset="0"/>
                </a:rPr>
                <a:t>NAVIGATION</a:t>
              </a:r>
            </a:p>
          </p:txBody>
        </p:sp>
      </p:grpSp>
      <p:sp>
        <p:nvSpPr>
          <p:cNvPr id="8" name="TextBox 7"/>
          <p:cNvSpPr txBox="1"/>
          <p:nvPr/>
        </p:nvSpPr>
        <p:spPr>
          <a:xfrm>
            <a:off x="1981200" y="6019800"/>
            <a:ext cx="1583937" cy="461665"/>
          </a:xfrm>
          <a:prstGeom prst="rect">
            <a:avLst/>
          </a:prstGeom>
          <a:noFill/>
        </p:spPr>
        <p:txBody>
          <a:bodyPr wrap="none" rtlCol="0">
            <a:spAutoFit/>
          </a:bodyPr>
          <a:lstStyle/>
          <a:p>
            <a:r>
              <a:rPr lang="en-US" sz="2400" b="1" dirty="0" err="1" smtClean="0">
                <a:solidFill>
                  <a:srgbClr val="000000"/>
                </a:solidFill>
                <a:latin typeface="Calibri" pitchFamily="34" charset="0"/>
                <a:cs typeface="Calibri" pitchFamily="34" charset="0"/>
              </a:rPr>
              <a:t>Navegação</a:t>
            </a:r>
            <a:endParaRPr lang="en-US" sz="2400" b="1" dirty="0">
              <a:solidFill>
                <a:srgbClr val="000000"/>
              </a:solidFill>
              <a:latin typeface="Calibri" pitchFamily="34" charset="0"/>
              <a:cs typeface="Calibri" pitchFamily="34" charset="0"/>
            </a:endParaRPr>
          </a:p>
        </p:txBody>
      </p:sp>
      <p:sp>
        <p:nvSpPr>
          <p:cNvPr id="10" name="TextBox 9"/>
          <p:cNvSpPr txBox="1"/>
          <p:nvPr/>
        </p:nvSpPr>
        <p:spPr>
          <a:xfrm>
            <a:off x="-228600" y="4419600"/>
            <a:ext cx="2057400" cy="1641475"/>
          </a:xfrm>
          <a:prstGeom prst="rect">
            <a:avLst/>
          </a:prstGeom>
          <a:noFill/>
        </p:spPr>
        <p:txBody>
          <a:bodyPr wrap="square" rtlCol="0">
            <a:spAutoFit/>
          </a:bodyPr>
          <a:lstStyle/>
          <a:p>
            <a:pPr algn="r">
              <a:lnSpc>
                <a:spcPts val="2400"/>
              </a:lnSpc>
            </a:pPr>
            <a:r>
              <a:rPr lang="en-US" sz="2400" b="1" dirty="0" err="1" smtClean="0">
                <a:solidFill>
                  <a:srgbClr val="000000"/>
                </a:solidFill>
                <a:latin typeface="Calibri" pitchFamily="34" charset="0"/>
                <a:cs typeface="Calibri" pitchFamily="34" charset="0"/>
              </a:rPr>
              <a:t>Redução</a:t>
            </a:r>
            <a:r>
              <a:rPr lang="en-US" sz="2400" b="1" dirty="0" smtClean="0">
                <a:solidFill>
                  <a:srgbClr val="000000"/>
                </a:solidFill>
                <a:latin typeface="Calibri" pitchFamily="34" charset="0"/>
                <a:cs typeface="Calibri" pitchFamily="34" charset="0"/>
              </a:rPr>
              <a:t> de </a:t>
            </a:r>
            <a:r>
              <a:rPr lang="en-US" sz="2400" b="1" dirty="0" err="1" smtClean="0">
                <a:solidFill>
                  <a:srgbClr val="000000"/>
                </a:solidFill>
                <a:latin typeface="Calibri" pitchFamily="34" charset="0"/>
                <a:cs typeface="Calibri" pitchFamily="34" charset="0"/>
              </a:rPr>
              <a:t>riscos</a:t>
            </a:r>
            <a:r>
              <a:rPr lang="en-US" sz="2400" b="1" dirty="0" smtClean="0">
                <a:solidFill>
                  <a:srgbClr val="000000"/>
                </a:solidFill>
                <a:latin typeface="Calibri" pitchFamily="34" charset="0"/>
                <a:cs typeface="Calibri" pitchFamily="34" charset="0"/>
              </a:rPr>
              <a:t> de </a:t>
            </a:r>
            <a:r>
              <a:rPr lang="en-US" sz="2400" b="1" dirty="0" err="1" smtClean="0">
                <a:solidFill>
                  <a:srgbClr val="000000"/>
                </a:solidFill>
                <a:latin typeface="Calibri" pitchFamily="34" charset="0"/>
                <a:cs typeface="Calibri" pitchFamily="34" charset="0"/>
              </a:rPr>
              <a:t>inundações</a:t>
            </a:r>
            <a:r>
              <a:rPr lang="en-US" sz="2400" b="1" dirty="0" smtClean="0">
                <a:solidFill>
                  <a:srgbClr val="000000"/>
                </a:solidFill>
                <a:latin typeface="Calibri" pitchFamily="34" charset="0"/>
                <a:cs typeface="Calibri" pitchFamily="34" charset="0"/>
              </a:rPr>
              <a:t> e </a:t>
            </a:r>
            <a:r>
              <a:rPr lang="en-US" sz="2400" b="1" dirty="0" err="1" smtClean="0">
                <a:solidFill>
                  <a:srgbClr val="000000"/>
                </a:solidFill>
                <a:latin typeface="Calibri" pitchFamily="34" charset="0"/>
                <a:cs typeface="Calibri" pitchFamily="34" charset="0"/>
              </a:rPr>
              <a:t>tempestades</a:t>
            </a:r>
            <a:r>
              <a:rPr lang="en-US" sz="2400" b="1" dirty="0" smtClean="0">
                <a:solidFill>
                  <a:srgbClr val="000000"/>
                </a:solidFill>
                <a:latin typeface="Calibri" pitchFamily="34" charset="0"/>
                <a:cs typeface="Calibri" pitchFamily="34" charset="0"/>
              </a:rPr>
              <a:t> </a:t>
            </a:r>
            <a:r>
              <a:rPr lang="en-US" sz="2400" b="1" dirty="0" err="1" smtClean="0">
                <a:solidFill>
                  <a:srgbClr val="000000"/>
                </a:solidFill>
                <a:latin typeface="Calibri" pitchFamily="34" charset="0"/>
                <a:cs typeface="Calibri" pitchFamily="34" charset="0"/>
              </a:rPr>
              <a:t>costeiras</a:t>
            </a:r>
            <a:endParaRPr lang="en-US" sz="2400" b="1" dirty="0">
              <a:solidFill>
                <a:srgbClr val="000000"/>
              </a:solidFill>
              <a:latin typeface="Calibri" pitchFamily="34" charset="0"/>
              <a:cs typeface="Calibri" pitchFamily="34" charset="0"/>
            </a:endParaRPr>
          </a:p>
        </p:txBody>
      </p:sp>
      <p:sp>
        <p:nvSpPr>
          <p:cNvPr id="12" name="TextBox 11"/>
          <p:cNvSpPr txBox="1"/>
          <p:nvPr/>
        </p:nvSpPr>
        <p:spPr>
          <a:xfrm>
            <a:off x="0" y="3124200"/>
            <a:ext cx="1905000" cy="1025922"/>
          </a:xfrm>
          <a:prstGeom prst="rect">
            <a:avLst/>
          </a:prstGeom>
          <a:noFill/>
        </p:spPr>
        <p:txBody>
          <a:bodyPr wrap="square" rtlCol="0">
            <a:spAutoFit/>
          </a:bodyPr>
          <a:lstStyle/>
          <a:p>
            <a:pPr algn="r">
              <a:lnSpc>
                <a:spcPts val="2400"/>
              </a:lnSpc>
            </a:pPr>
            <a:r>
              <a:rPr lang="en-US" sz="2400" b="1" dirty="0" err="1" smtClean="0">
                <a:solidFill>
                  <a:srgbClr val="000000"/>
                </a:solidFill>
                <a:latin typeface="Calibri" pitchFamily="34" charset="0"/>
                <a:cs typeface="Calibri" pitchFamily="34" charset="0"/>
              </a:rPr>
              <a:t>Restauração</a:t>
            </a:r>
            <a:r>
              <a:rPr lang="en-US" sz="2400" b="1" dirty="0" smtClean="0">
                <a:solidFill>
                  <a:srgbClr val="000000"/>
                </a:solidFill>
                <a:latin typeface="Calibri" pitchFamily="34" charset="0"/>
                <a:cs typeface="Calibri" pitchFamily="34" charset="0"/>
              </a:rPr>
              <a:t> de </a:t>
            </a:r>
            <a:r>
              <a:rPr lang="en-US" sz="2400" b="1" dirty="0" err="1" smtClean="0">
                <a:solidFill>
                  <a:srgbClr val="000000"/>
                </a:solidFill>
                <a:latin typeface="Calibri" pitchFamily="34" charset="0"/>
                <a:cs typeface="Calibri" pitchFamily="34" charset="0"/>
              </a:rPr>
              <a:t>ecossistemas</a:t>
            </a:r>
            <a:endParaRPr lang="en-US" sz="2400" b="1" dirty="0">
              <a:solidFill>
                <a:srgbClr val="000000"/>
              </a:solidFill>
              <a:latin typeface="Calibri" pitchFamily="34" charset="0"/>
              <a:cs typeface="Calibri" pitchFamily="34" charset="0"/>
            </a:endParaRPr>
          </a:p>
        </p:txBody>
      </p:sp>
      <p:sp>
        <p:nvSpPr>
          <p:cNvPr id="13" name="TextBox 12"/>
          <p:cNvSpPr txBox="1"/>
          <p:nvPr/>
        </p:nvSpPr>
        <p:spPr>
          <a:xfrm>
            <a:off x="6629400" y="1447800"/>
            <a:ext cx="2514600" cy="461665"/>
          </a:xfrm>
          <a:prstGeom prst="rect">
            <a:avLst/>
          </a:prstGeom>
          <a:noFill/>
        </p:spPr>
        <p:txBody>
          <a:bodyPr wrap="square" rtlCol="0">
            <a:spAutoFit/>
          </a:bodyPr>
          <a:lstStyle/>
          <a:p>
            <a:r>
              <a:rPr lang="pt-BR" sz="2400" b="1" dirty="0" err="1" smtClean="0">
                <a:solidFill>
                  <a:srgbClr val="000000"/>
                </a:solidFill>
                <a:latin typeface="Calibri" pitchFamily="34" charset="0"/>
                <a:cs typeface="Calibri" pitchFamily="34" charset="0"/>
              </a:rPr>
              <a:t>Hidreletricidade</a:t>
            </a:r>
            <a:endParaRPr lang="pt-BR" sz="2400" b="1" dirty="0">
              <a:solidFill>
                <a:srgbClr val="000000"/>
              </a:solidFill>
              <a:latin typeface="Calibri" pitchFamily="34" charset="0"/>
              <a:cs typeface="Calibri" pitchFamily="34" charset="0"/>
            </a:endParaRPr>
          </a:p>
        </p:txBody>
      </p:sp>
      <p:sp>
        <p:nvSpPr>
          <p:cNvPr id="14" name="TextBox 13"/>
          <p:cNvSpPr txBox="1"/>
          <p:nvPr/>
        </p:nvSpPr>
        <p:spPr>
          <a:xfrm>
            <a:off x="7010400" y="5105400"/>
            <a:ext cx="2133600" cy="718145"/>
          </a:xfrm>
          <a:prstGeom prst="rect">
            <a:avLst/>
          </a:prstGeom>
          <a:noFill/>
        </p:spPr>
        <p:txBody>
          <a:bodyPr wrap="square" rtlCol="0">
            <a:spAutoFit/>
          </a:bodyPr>
          <a:lstStyle/>
          <a:p>
            <a:pPr>
              <a:lnSpc>
                <a:spcPts val="2400"/>
              </a:lnSpc>
            </a:pPr>
            <a:r>
              <a:rPr lang="en-US" sz="2400" b="1" dirty="0" err="1" smtClean="0">
                <a:solidFill>
                  <a:srgbClr val="000000"/>
                </a:solidFill>
                <a:latin typeface="Calibri" pitchFamily="34" charset="0"/>
                <a:cs typeface="Calibri" pitchFamily="34" charset="0"/>
              </a:rPr>
              <a:t>Abastecimento</a:t>
            </a:r>
            <a:r>
              <a:rPr lang="en-US" sz="2400" b="1" dirty="0" smtClean="0">
                <a:solidFill>
                  <a:srgbClr val="000000"/>
                </a:solidFill>
                <a:latin typeface="Calibri" pitchFamily="34" charset="0"/>
                <a:cs typeface="Calibri" pitchFamily="34" charset="0"/>
              </a:rPr>
              <a:t> de </a:t>
            </a:r>
            <a:r>
              <a:rPr lang="en-US" sz="2400" b="1" dirty="0" err="1" smtClean="0">
                <a:solidFill>
                  <a:srgbClr val="000000"/>
                </a:solidFill>
                <a:latin typeface="Calibri" pitchFamily="34" charset="0"/>
                <a:cs typeface="Calibri" pitchFamily="34" charset="0"/>
              </a:rPr>
              <a:t>água</a:t>
            </a:r>
            <a:endParaRPr lang="en-US" sz="2400" b="1" dirty="0">
              <a:solidFill>
                <a:srgbClr val="000000"/>
              </a:solidFill>
              <a:latin typeface="Calibri" pitchFamily="34" charset="0"/>
              <a:cs typeface="Calibri" pitchFamily="34" charset="0"/>
            </a:endParaRPr>
          </a:p>
        </p:txBody>
      </p:sp>
      <p:sp>
        <p:nvSpPr>
          <p:cNvPr id="15" name="TextBox 14"/>
          <p:cNvSpPr txBox="1"/>
          <p:nvPr/>
        </p:nvSpPr>
        <p:spPr>
          <a:xfrm>
            <a:off x="7086600" y="3581400"/>
            <a:ext cx="1752600" cy="461665"/>
          </a:xfrm>
          <a:prstGeom prst="rect">
            <a:avLst/>
          </a:prstGeom>
          <a:noFill/>
        </p:spPr>
        <p:txBody>
          <a:bodyPr wrap="square" rtlCol="0">
            <a:spAutoFit/>
          </a:bodyPr>
          <a:lstStyle/>
          <a:p>
            <a:r>
              <a:rPr lang="en-US" sz="2400" b="1" dirty="0" err="1" smtClean="0">
                <a:solidFill>
                  <a:srgbClr val="000000"/>
                </a:solidFill>
                <a:latin typeface="Calibri" pitchFamily="34" charset="0"/>
                <a:cs typeface="Calibri" pitchFamily="34" charset="0"/>
              </a:rPr>
              <a:t>Recreação</a:t>
            </a:r>
            <a:endParaRPr lang="en-US" sz="2400" b="1" dirty="0">
              <a:solidFill>
                <a:srgbClr val="000000"/>
              </a:solidFill>
              <a:latin typeface="Calibri" pitchFamily="34" charset="0"/>
              <a:cs typeface="Calibri" pitchFamily="34" charset="0"/>
            </a:endParaRPr>
          </a:p>
        </p:txBody>
      </p:sp>
      <p:cxnSp>
        <p:nvCxnSpPr>
          <p:cNvPr id="17" name="Straight Arrow Connector 16"/>
          <p:cNvCxnSpPr/>
          <p:nvPr/>
        </p:nvCxnSpPr>
        <p:spPr bwMode="auto">
          <a:xfrm flipV="1">
            <a:off x="1981200" y="5486400"/>
            <a:ext cx="1143000" cy="126832"/>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bwMode="auto">
          <a:xfrm flipV="1">
            <a:off x="3581400" y="6172201"/>
            <a:ext cx="685800" cy="76199"/>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a:stCxn id="12" idx="3"/>
          </p:cNvCxnSpPr>
          <p:nvPr/>
        </p:nvCxnSpPr>
        <p:spPr bwMode="auto">
          <a:xfrm>
            <a:off x="1905000" y="3637161"/>
            <a:ext cx="304800" cy="782439"/>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23" name="Straight Arrow Connector 22"/>
          <p:cNvCxnSpPr>
            <a:stCxn id="12" idx="3"/>
          </p:cNvCxnSpPr>
          <p:nvPr/>
        </p:nvCxnSpPr>
        <p:spPr bwMode="auto">
          <a:xfrm flipV="1">
            <a:off x="1905000" y="3048005"/>
            <a:ext cx="228600" cy="589156"/>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27" name="Straight Arrow Connector 26"/>
          <p:cNvCxnSpPr/>
          <p:nvPr/>
        </p:nvCxnSpPr>
        <p:spPr bwMode="auto">
          <a:xfrm rot="10800000" flipV="1">
            <a:off x="5181600" y="1752600"/>
            <a:ext cx="1371600" cy="45720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p:cNvCxnSpPr/>
          <p:nvPr/>
        </p:nvCxnSpPr>
        <p:spPr bwMode="auto">
          <a:xfrm flipH="1" flipV="1">
            <a:off x="5486400" y="3886200"/>
            <a:ext cx="1524000" cy="7620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bwMode="auto">
          <a:xfrm rot="10800000" flipV="1">
            <a:off x="5562600" y="5638800"/>
            <a:ext cx="1447800" cy="250526"/>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37" name="TextBox 36"/>
          <p:cNvSpPr txBox="1"/>
          <p:nvPr/>
        </p:nvSpPr>
        <p:spPr>
          <a:xfrm>
            <a:off x="6858000" y="2209800"/>
            <a:ext cx="2438400" cy="718145"/>
          </a:xfrm>
          <a:prstGeom prst="rect">
            <a:avLst/>
          </a:prstGeom>
          <a:noFill/>
        </p:spPr>
        <p:txBody>
          <a:bodyPr wrap="square" rtlCol="0">
            <a:spAutoFit/>
          </a:bodyPr>
          <a:lstStyle/>
          <a:p>
            <a:pPr>
              <a:lnSpc>
                <a:spcPts val="2400"/>
              </a:lnSpc>
            </a:pPr>
            <a:r>
              <a:rPr lang="en-US" sz="2400" b="1" dirty="0" err="1" smtClean="0">
                <a:solidFill>
                  <a:srgbClr val="000000"/>
                </a:solidFill>
                <a:latin typeface="Calibri" pitchFamily="34" charset="0"/>
                <a:cs typeface="Calibri" pitchFamily="34" charset="0"/>
              </a:rPr>
              <a:t>Gerenciamento</a:t>
            </a:r>
            <a:r>
              <a:rPr lang="en-US" sz="2400" b="1" dirty="0" smtClean="0">
                <a:solidFill>
                  <a:srgbClr val="000000"/>
                </a:solidFill>
                <a:latin typeface="Calibri" pitchFamily="34" charset="0"/>
                <a:cs typeface="Calibri" pitchFamily="34" charset="0"/>
              </a:rPr>
              <a:t> de </a:t>
            </a:r>
            <a:r>
              <a:rPr lang="en-US" sz="2400" b="1" dirty="0" err="1" smtClean="0">
                <a:solidFill>
                  <a:srgbClr val="000000"/>
                </a:solidFill>
                <a:latin typeface="Calibri" pitchFamily="34" charset="0"/>
                <a:cs typeface="Calibri" pitchFamily="34" charset="0"/>
              </a:rPr>
              <a:t>emergências</a:t>
            </a:r>
            <a:endParaRPr lang="en-US" sz="2400" b="1" dirty="0">
              <a:solidFill>
                <a:srgbClr val="000000"/>
              </a:solidFill>
              <a:latin typeface="Calibri" pitchFamily="34" charset="0"/>
              <a:cs typeface="Calibri" pitchFamily="34" charset="0"/>
            </a:endParaRPr>
          </a:p>
        </p:txBody>
      </p:sp>
      <p:cxnSp>
        <p:nvCxnSpPr>
          <p:cNvPr id="38" name="Straight Arrow Connector 37"/>
          <p:cNvCxnSpPr/>
          <p:nvPr/>
        </p:nvCxnSpPr>
        <p:spPr bwMode="auto">
          <a:xfrm rot="10800000">
            <a:off x="5867400" y="2743200"/>
            <a:ext cx="685800" cy="55762"/>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42" name="TextBox 41"/>
          <p:cNvSpPr txBox="1"/>
          <p:nvPr/>
        </p:nvSpPr>
        <p:spPr>
          <a:xfrm>
            <a:off x="7391400" y="4419600"/>
            <a:ext cx="1752600" cy="461665"/>
          </a:xfrm>
          <a:prstGeom prst="rect">
            <a:avLst/>
          </a:prstGeom>
          <a:noFill/>
        </p:spPr>
        <p:txBody>
          <a:bodyPr wrap="square" rtlCol="0">
            <a:spAutoFit/>
          </a:bodyPr>
          <a:lstStyle/>
          <a:p>
            <a:r>
              <a:rPr lang="en-US" sz="2400" b="1" dirty="0" err="1" smtClean="0">
                <a:solidFill>
                  <a:srgbClr val="000000"/>
                </a:solidFill>
                <a:latin typeface="Calibri" pitchFamily="34" charset="0"/>
                <a:cs typeface="Calibri" pitchFamily="34" charset="0"/>
              </a:rPr>
              <a:t>Regulação</a:t>
            </a:r>
            <a:endParaRPr lang="en-US" sz="2400" b="1" dirty="0">
              <a:solidFill>
                <a:srgbClr val="000000"/>
              </a:solidFill>
              <a:latin typeface="Calibri" pitchFamily="34" charset="0"/>
              <a:cs typeface="Calibri" pitchFamily="34" charset="0"/>
            </a:endParaRPr>
          </a:p>
        </p:txBody>
      </p:sp>
      <p:cxnSp>
        <p:nvCxnSpPr>
          <p:cNvPr id="43" name="Straight Arrow Connector 42"/>
          <p:cNvCxnSpPr>
            <a:stCxn id="42" idx="1"/>
          </p:cNvCxnSpPr>
          <p:nvPr/>
        </p:nvCxnSpPr>
        <p:spPr bwMode="auto">
          <a:xfrm rot="10800000">
            <a:off x="5867400" y="4343401"/>
            <a:ext cx="1524000" cy="307032"/>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44" name="Straight Arrow Connector 43"/>
          <p:cNvCxnSpPr>
            <a:stCxn id="42" idx="1"/>
          </p:cNvCxnSpPr>
          <p:nvPr/>
        </p:nvCxnSpPr>
        <p:spPr bwMode="auto">
          <a:xfrm rot="10800000" flipV="1">
            <a:off x="5410200" y="4650432"/>
            <a:ext cx="1981200" cy="73967"/>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pt-BR" noProof="0" smtClean="0"/>
              <a:t>Exemplos de adaptação às Mudanças Climáticas </a:t>
            </a:r>
            <a:endParaRPr lang="pt-BR" noProof="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572000" y="2971800"/>
            <a:ext cx="838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a:defRPr/>
            </a:pPr>
            <a:endParaRPr lang="en-US" dirty="0"/>
          </a:p>
        </p:txBody>
      </p:sp>
      <p:pic>
        <p:nvPicPr>
          <p:cNvPr id="7171"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44564" y="1156610"/>
            <a:ext cx="7285036" cy="4820329"/>
          </a:xfrm>
          <a:prstGeom prst="rect">
            <a:avLst/>
          </a:prstGeom>
          <a:noFill/>
          <a:ln w="9525">
            <a:noFill/>
            <a:miter lim="800000"/>
            <a:headEnd/>
            <a:tailEnd/>
          </a:ln>
        </p:spPr>
      </p:pic>
      <p:sp>
        <p:nvSpPr>
          <p:cNvPr id="5" name="Rectangle 3"/>
          <p:cNvSpPr txBox="1">
            <a:spLocks noChangeArrowheads="1"/>
          </p:cNvSpPr>
          <p:nvPr/>
        </p:nvSpPr>
        <p:spPr>
          <a:xfrm>
            <a:off x="0" y="228600"/>
            <a:ext cx="9144000" cy="914400"/>
          </a:xfrm>
          <a:prstGeom prst="rect">
            <a:avLst/>
          </a:prstGeom>
        </p:spPr>
        <p:txBody>
          <a:bodyPr lIns="92064" tIns="46033" rIns="92064" bIns="46033"/>
          <a:lstStyle/>
          <a:p>
            <a:pPr algn="ctr">
              <a:defRPr/>
            </a:pPr>
            <a:r>
              <a:rPr lang="en-US" sz="3200" kern="0" dirty="0" err="1" smtClean="0">
                <a:solidFill>
                  <a:schemeClr val="tx2"/>
                </a:solidFill>
                <a:latin typeface="+mj-lt"/>
                <a:ea typeface="+mj-ea"/>
                <a:cs typeface="+mj-cs"/>
              </a:rPr>
              <a:t>Exemplo</a:t>
            </a:r>
            <a:r>
              <a:rPr lang="en-US" sz="3200" kern="0" dirty="0" smtClean="0">
                <a:solidFill>
                  <a:schemeClr val="tx2"/>
                </a:solidFill>
                <a:latin typeface="+mj-lt"/>
                <a:ea typeface="+mj-ea"/>
                <a:cs typeface="+mj-cs"/>
              </a:rPr>
              <a:t>: </a:t>
            </a:r>
            <a:r>
              <a:rPr lang="en-US" sz="3200" kern="0" dirty="0" err="1" smtClean="0">
                <a:solidFill>
                  <a:schemeClr val="tx2"/>
                </a:solidFill>
                <a:latin typeface="+mj-lt"/>
                <a:ea typeface="+mj-ea"/>
                <a:cs typeface="+mj-cs"/>
              </a:rPr>
              <a:t>Eventos</a:t>
            </a:r>
            <a:r>
              <a:rPr lang="en-US" sz="3200" kern="0" dirty="0" smtClean="0">
                <a:solidFill>
                  <a:schemeClr val="tx2"/>
                </a:solidFill>
                <a:latin typeface="+mj-lt"/>
                <a:ea typeface="+mj-ea"/>
                <a:cs typeface="+mj-cs"/>
              </a:rPr>
              <a:t> </a:t>
            </a:r>
            <a:r>
              <a:rPr lang="en-US" sz="3200" kern="0" dirty="0" err="1" smtClean="0">
                <a:solidFill>
                  <a:schemeClr val="tx2"/>
                </a:solidFill>
                <a:latin typeface="+mj-lt"/>
                <a:ea typeface="+mj-ea"/>
                <a:cs typeface="+mj-cs"/>
              </a:rPr>
              <a:t>Extremos</a:t>
            </a:r>
            <a:r>
              <a:rPr lang="en-US" sz="3200" kern="0" dirty="0" smtClean="0">
                <a:solidFill>
                  <a:schemeClr val="tx2"/>
                </a:solidFill>
                <a:latin typeface="+mj-lt"/>
                <a:ea typeface="+mj-ea"/>
                <a:cs typeface="+mj-cs"/>
              </a:rPr>
              <a:t> </a:t>
            </a:r>
            <a:r>
              <a:rPr lang="en-US" sz="3200" kern="0" dirty="0" err="1" smtClean="0">
                <a:solidFill>
                  <a:schemeClr val="tx2"/>
                </a:solidFill>
                <a:latin typeface="+mj-lt"/>
                <a:ea typeface="+mj-ea"/>
                <a:cs typeface="+mj-cs"/>
              </a:rPr>
              <a:t>na</a:t>
            </a:r>
            <a:r>
              <a:rPr lang="en-US" sz="3200" kern="0" dirty="0" smtClean="0">
                <a:solidFill>
                  <a:schemeClr val="tx2"/>
                </a:solidFill>
                <a:latin typeface="+mj-lt"/>
                <a:ea typeface="+mj-ea"/>
                <a:cs typeface="+mj-cs"/>
              </a:rPr>
              <a:t> </a:t>
            </a:r>
            <a:r>
              <a:rPr lang="en-US" sz="3200" kern="0" dirty="0" err="1" smtClean="0">
                <a:solidFill>
                  <a:schemeClr val="tx2"/>
                </a:solidFill>
                <a:latin typeface="+mj-lt"/>
                <a:ea typeface="+mj-ea"/>
                <a:cs typeface="+mj-cs"/>
              </a:rPr>
              <a:t>Bacia</a:t>
            </a:r>
            <a:r>
              <a:rPr lang="en-US" sz="3200" kern="0" dirty="0" smtClean="0">
                <a:solidFill>
                  <a:schemeClr val="tx2"/>
                </a:solidFill>
                <a:latin typeface="+mj-lt"/>
                <a:ea typeface="+mj-ea"/>
                <a:cs typeface="+mj-cs"/>
              </a:rPr>
              <a:t> do Mississippi</a:t>
            </a:r>
            <a:endParaRPr lang="en-US" sz="3200" kern="0" dirty="0">
              <a:solidFill>
                <a:schemeClr val="tx2"/>
              </a:solidFill>
              <a:latin typeface="+mj-lt"/>
              <a:ea typeface="+mj-ea"/>
              <a:cs typeface="+mj-cs"/>
            </a:endParaRPr>
          </a:p>
        </p:txBody>
      </p:sp>
      <p:graphicFrame>
        <p:nvGraphicFramePr>
          <p:cNvPr id="6" name="Chart 5"/>
          <p:cNvGraphicFramePr/>
          <p:nvPr/>
        </p:nvGraphicFramePr>
        <p:xfrm>
          <a:off x="-228600" y="388620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7174" name="TextBox 6"/>
          <p:cNvSpPr txBox="1">
            <a:spLocks noChangeArrowheads="1"/>
          </p:cNvSpPr>
          <p:nvPr/>
        </p:nvSpPr>
        <p:spPr bwMode="auto">
          <a:xfrm>
            <a:off x="2098675" y="5468791"/>
            <a:ext cx="683578" cy="246209"/>
          </a:xfrm>
          <a:prstGeom prst="rect">
            <a:avLst/>
          </a:prstGeom>
          <a:noFill/>
          <a:ln w="9525">
            <a:noFill/>
            <a:miter lim="800000"/>
            <a:headEnd/>
            <a:tailEnd/>
          </a:ln>
        </p:spPr>
        <p:txBody>
          <a:bodyPr wrap="none" lIns="91429" tIns="45714" rIns="91429" bIns="45714">
            <a:spAutoFit/>
          </a:bodyPr>
          <a:lstStyle/>
          <a:p>
            <a:r>
              <a:rPr lang="en-US" sz="1000" dirty="0" smtClean="0">
                <a:solidFill>
                  <a:schemeClr val="bg1"/>
                </a:solidFill>
              </a:rPr>
              <a:t>Rio Ohio </a:t>
            </a:r>
            <a:endParaRPr lang="en-US" sz="1000" dirty="0">
              <a:solidFill>
                <a:schemeClr val="bg1"/>
              </a:solidFill>
            </a:endParaRPr>
          </a:p>
        </p:txBody>
      </p:sp>
      <p:sp>
        <p:nvSpPr>
          <p:cNvPr id="7175" name="TextBox 7"/>
          <p:cNvSpPr txBox="1">
            <a:spLocks noChangeArrowheads="1"/>
          </p:cNvSpPr>
          <p:nvPr/>
        </p:nvSpPr>
        <p:spPr bwMode="auto">
          <a:xfrm>
            <a:off x="381000" y="4724400"/>
            <a:ext cx="1624215" cy="400097"/>
          </a:xfrm>
          <a:prstGeom prst="rect">
            <a:avLst/>
          </a:prstGeom>
          <a:noFill/>
          <a:ln w="9525">
            <a:noFill/>
            <a:miter lim="800000"/>
            <a:headEnd/>
            <a:tailEnd/>
          </a:ln>
        </p:spPr>
        <p:txBody>
          <a:bodyPr wrap="none" lIns="91429" tIns="45714" rIns="91429" bIns="45714">
            <a:spAutoFit/>
          </a:bodyPr>
          <a:lstStyle/>
          <a:p>
            <a:r>
              <a:rPr lang="en-US" sz="1000" dirty="0" smtClean="0">
                <a:solidFill>
                  <a:schemeClr val="bg1"/>
                </a:solidFill>
              </a:rPr>
              <a:t>Alto Rio Mississippi </a:t>
            </a:r>
            <a:r>
              <a:rPr lang="en-US" sz="1000" dirty="0" err="1" smtClean="0">
                <a:solidFill>
                  <a:schemeClr val="bg1"/>
                </a:solidFill>
              </a:rPr>
              <a:t>e</a:t>
            </a:r>
            <a:r>
              <a:rPr lang="en-US" sz="1000" dirty="0" smtClean="0">
                <a:solidFill>
                  <a:schemeClr val="bg1"/>
                </a:solidFill>
              </a:rPr>
              <a:t> Rio</a:t>
            </a:r>
          </a:p>
          <a:p>
            <a:r>
              <a:rPr lang="en-US" sz="1000" dirty="0" smtClean="0">
                <a:solidFill>
                  <a:schemeClr val="bg1"/>
                </a:solidFill>
              </a:rPr>
              <a:t>Missouri </a:t>
            </a:r>
            <a:r>
              <a:rPr lang="en-US" sz="1000" dirty="0" err="1" smtClean="0">
                <a:solidFill>
                  <a:schemeClr val="bg1"/>
                </a:solidFill>
              </a:rPr>
              <a:t>Combinados</a:t>
            </a:r>
            <a:endParaRPr lang="en-US" sz="1000" dirty="0">
              <a:solidFill>
                <a:schemeClr val="bg1"/>
              </a:solidFill>
            </a:endParaRPr>
          </a:p>
        </p:txBody>
      </p:sp>
      <p:sp>
        <p:nvSpPr>
          <p:cNvPr id="7176" name="TextBox 8"/>
          <p:cNvSpPr txBox="1">
            <a:spLocks noChangeArrowheads="1"/>
          </p:cNvSpPr>
          <p:nvPr/>
        </p:nvSpPr>
        <p:spPr bwMode="auto">
          <a:xfrm>
            <a:off x="3429000" y="6019800"/>
            <a:ext cx="3841895" cy="308028"/>
          </a:xfrm>
          <a:prstGeom prst="rect">
            <a:avLst/>
          </a:prstGeom>
          <a:noFill/>
          <a:ln w="9525">
            <a:noFill/>
            <a:miter lim="800000"/>
            <a:headEnd/>
            <a:tailEnd/>
          </a:ln>
        </p:spPr>
        <p:txBody>
          <a:bodyPr wrap="none" lIns="91429" tIns="45714" rIns="91429" bIns="45714">
            <a:spAutoFit/>
          </a:bodyPr>
          <a:lstStyle/>
          <a:p>
            <a:r>
              <a:rPr lang="en-US" sz="1400" dirty="0"/>
              <a:t>Flow Contribution to Lower Mississippi River</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81000" y="762000"/>
            <a:ext cx="8534400" cy="5029200"/>
          </a:xfrm>
          <a:prstGeom prst="rect">
            <a:avLst/>
          </a:prstGeom>
        </p:spPr>
        <p:txBody>
          <a:bodyPr lIns="82058" tIns="41029" rIns="82058" bIns="41029"/>
          <a:lstStyle/>
          <a:p>
            <a:pPr marL="342579" indent="-342579" defTabSz="820583" fontAlgn="base">
              <a:spcBef>
                <a:spcPct val="20000"/>
              </a:spcBef>
              <a:spcAft>
                <a:spcPct val="0"/>
              </a:spcAft>
              <a:buFontTx/>
              <a:buChar char="•"/>
              <a:defRPr/>
            </a:pPr>
            <a:r>
              <a:rPr lang="en-US" sz="2800" kern="0" dirty="0" smtClean="0"/>
              <a:t>A </a:t>
            </a:r>
            <a:r>
              <a:rPr lang="en-US" sz="2800" kern="0" dirty="0" err="1" smtClean="0"/>
              <a:t>Inundação</a:t>
            </a:r>
            <a:r>
              <a:rPr lang="en-US" sz="2800" kern="0" dirty="0" smtClean="0"/>
              <a:t> de 2011 </a:t>
            </a:r>
            <a:r>
              <a:rPr lang="en-US" sz="2800" kern="0" dirty="0" err="1" smtClean="0"/>
              <a:t>testou</a:t>
            </a:r>
            <a:r>
              <a:rPr lang="en-US" sz="2800" kern="0" dirty="0" smtClean="0"/>
              <a:t> </a:t>
            </a:r>
            <a:r>
              <a:rPr lang="en-US" sz="2800" kern="0" dirty="0" err="1" smtClean="0"/>
              <a:t>o</a:t>
            </a:r>
            <a:r>
              <a:rPr lang="en-US" sz="2800" kern="0" dirty="0" smtClean="0"/>
              <a:t> </a:t>
            </a:r>
            <a:r>
              <a:rPr lang="en-US" sz="2800" kern="0" dirty="0" err="1" smtClean="0"/>
              <a:t>Sistema</a:t>
            </a:r>
            <a:endParaRPr lang="en-US" sz="2800" kern="0" dirty="0" smtClean="0"/>
          </a:p>
          <a:p>
            <a:pPr marL="751851" lvl="1" indent="-342579">
              <a:spcBef>
                <a:spcPct val="20000"/>
              </a:spcBef>
              <a:buFontTx/>
              <a:buChar char="•"/>
            </a:pPr>
            <a:r>
              <a:rPr lang="en-US" sz="2400" kern="0" dirty="0" smtClean="0"/>
              <a:t>Volume </a:t>
            </a:r>
            <a:r>
              <a:rPr lang="en-US" sz="2400" kern="0" dirty="0" err="1" smtClean="0"/>
              <a:t>imenso</a:t>
            </a:r>
            <a:r>
              <a:rPr lang="en-US" sz="2400" kern="0" dirty="0" smtClean="0"/>
              <a:t> </a:t>
            </a:r>
            <a:r>
              <a:rPr lang="en-US" sz="2400" kern="0" dirty="0" err="1" smtClean="0"/>
              <a:t>e</a:t>
            </a:r>
            <a:r>
              <a:rPr lang="en-US" sz="2400" kern="0" dirty="0" smtClean="0"/>
              <a:t> </a:t>
            </a:r>
            <a:r>
              <a:rPr lang="en-US" sz="2400" kern="0" dirty="0" err="1" smtClean="0"/>
              <a:t>prolongado</a:t>
            </a:r>
            <a:r>
              <a:rPr lang="en-US" sz="2400" kern="0" dirty="0" smtClean="0"/>
              <a:t>, </a:t>
            </a:r>
            <a:r>
              <a:rPr lang="en-US" sz="2400" kern="0" dirty="0" err="1" smtClean="0"/>
              <a:t>derretimento</a:t>
            </a:r>
            <a:r>
              <a:rPr lang="en-US" sz="2400" kern="0" dirty="0" smtClean="0"/>
              <a:t> de </a:t>
            </a:r>
            <a:r>
              <a:rPr lang="en-US" sz="2400" kern="0" dirty="0" err="1" smtClean="0"/>
              <a:t>neve</a:t>
            </a:r>
            <a:r>
              <a:rPr lang="en-US" sz="2400" kern="0" dirty="0" smtClean="0"/>
              <a:t> </a:t>
            </a:r>
            <a:r>
              <a:rPr lang="en-US" sz="2400" kern="0" dirty="0" err="1" smtClean="0"/>
              <a:t>e</a:t>
            </a:r>
            <a:r>
              <a:rPr lang="en-US" sz="2400" kern="0" dirty="0" smtClean="0"/>
              <a:t> </a:t>
            </a:r>
            <a:r>
              <a:rPr lang="en-US" sz="2400" kern="0" dirty="0" err="1" smtClean="0"/>
              <a:t>chuva</a:t>
            </a:r>
            <a:endParaRPr lang="en-US" sz="2400" kern="0" dirty="0" smtClean="0"/>
          </a:p>
          <a:p>
            <a:pPr marL="751851" lvl="1" indent="-342579">
              <a:spcBef>
                <a:spcPct val="20000"/>
              </a:spcBef>
              <a:buFontTx/>
              <a:buChar char="•"/>
            </a:pPr>
            <a:r>
              <a:rPr lang="en-US" sz="2400" kern="0" dirty="0" smtClean="0"/>
              <a:t>O </a:t>
            </a:r>
            <a:r>
              <a:rPr lang="en-US" sz="2400" kern="0" dirty="0" err="1" smtClean="0"/>
              <a:t>sistema</a:t>
            </a:r>
            <a:r>
              <a:rPr lang="en-US" sz="2400" kern="0" dirty="0" smtClean="0"/>
              <a:t> </a:t>
            </a:r>
            <a:r>
              <a:rPr lang="en-US" sz="2400" kern="0" dirty="0" err="1" smtClean="0"/>
              <a:t>funcionou</a:t>
            </a:r>
            <a:r>
              <a:rPr lang="en-US" sz="2400" kern="0" dirty="0" smtClean="0"/>
              <a:t> </a:t>
            </a:r>
            <a:r>
              <a:rPr lang="en-US" sz="2400" kern="0" dirty="0" err="1" smtClean="0"/>
              <a:t>conforme</a:t>
            </a:r>
            <a:r>
              <a:rPr lang="en-US" sz="2400" kern="0" dirty="0" smtClean="0"/>
              <a:t> </a:t>
            </a:r>
            <a:r>
              <a:rPr lang="en-US" sz="2400" kern="0" dirty="0" err="1" smtClean="0"/>
              <a:t>projetado</a:t>
            </a:r>
            <a:endParaRPr lang="en-US" sz="2400" kern="0" dirty="0" smtClean="0"/>
          </a:p>
          <a:p>
            <a:pPr marL="1209051" lvl="2" indent="-342579">
              <a:spcBef>
                <a:spcPct val="20000"/>
              </a:spcBef>
              <a:buFontTx/>
              <a:buChar char="•"/>
            </a:pPr>
            <a:r>
              <a:rPr lang="en-US" sz="2400" dirty="0" err="1" smtClean="0"/>
              <a:t>Sistema</a:t>
            </a:r>
            <a:r>
              <a:rPr lang="en-US" sz="2400" dirty="0" smtClean="0"/>
              <a:t> de </a:t>
            </a:r>
            <a:r>
              <a:rPr lang="en-US" sz="2400" dirty="0" err="1" smtClean="0"/>
              <a:t>redução</a:t>
            </a:r>
            <a:r>
              <a:rPr lang="en-US" sz="2400" dirty="0" smtClean="0"/>
              <a:t> de </a:t>
            </a:r>
            <a:r>
              <a:rPr lang="en-US" sz="2400" dirty="0" err="1" smtClean="0"/>
              <a:t>risco</a:t>
            </a:r>
            <a:r>
              <a:rPr lang="en-US" sz="2400" dirty="0" smtClean="0"/>
              <a:t> de </a:t>
            </a:r>
            <a:r>
              <a:rPr lang="en-US" sz="2400" dirty="0" err="1" smtClean="0"/>
              <a:t>inundação</a:t>
            </a:r>
            <a:r>
              <a:rPr lang="en-US" sz="2400" dirty="0" smtClean="0"/>
              <a:t> </a:t>
            </a:r>
            <a:r>
              <a:rPr lang="en-US" sz="2400" dirty="0" err="1" smtClean="0"/>
              <a:t>operado</a:t>
            </a:r>
            <a:r>
              <a:rPr lang="en-US" sz="2400" dirty="0" smtClean="0"/>
              <a:t> </a:t>
            </a:r>
            <a:r>
              <a:rPr lang="en-US" sz="2400" dirty="0" err="1" smtClean="0"/>
              <a:t>na</a:t>
            </a:r>
            <a:r>
              <a:rPr lang="en-US" sz="2400" dirty="0" smtClean="0"/>
              <a:t> </a:t>
            </a:r>
            <a:r>
              <a:rPr lang="en-US" sz="2400" dirty="0" err="1" smtClean="0"/>
              <a:t>capacidade</a:t>
            </a:r>
            <a:r>
              <a:rPr lang="en-US" sz="2400" dirty="0"/>
              <a:t> </a:t>
            </a:r>
            <a:r>
              <a:rPr lang="en-US" sz="2400" dirty="0" err="1" smtClean="0"/>
              <a:t>máxima</a:t>
            </a:r>
            <a:r>
              <a:rPr lang="en-US" sz="2400" dirty="0" smtClean="0"/>
              <a:t>, </a:t>
            </a:r>
            <a:r>
              <a:rPr lang="en-US" sz="2400" dirty="0" err="1" smtClean="0"/>
              <a:t>alguns</a:t>
            </a:r>
            <a:r>
              <a:rPr lang="en-US" sz="2400" dirty="0" smtClean="0"/>
              <a:t> </a:t>
            </a:r>
            <a:r>
              <a:rPr lang="en-US" sz="2400" dirty="0" err="1" smtClean="0"/>
              <a:t>componentes</a:t>
            </a:r>
            <a:r>
              <a:rPr lang="en-US" sz="2400" dirty="0" smtClean="0"/>
              <a:t> </a:t>
            </a:r>
            <a:r>
              <a:rPr lang="en-US" sz="2400" dirty="0" err="1" smtClean="0"/>
              <a:t>funcionaram</a:t>
            </a:r>
            <a:r>
              <a:rPr lang="en-US" sz="2400" dirty="0" smtClean="0"/>
              <a:t> </a:t>
            </a:r>
            <a:r>
              <a:rPr lang="en-US" sz="2400" dirty="0" err="1" smtClean="0"/>
              <a:t>pela</a:t>
            </a:r>
            <a:r>
              <a:rPr lang="en-US" sz="2400" dirty="0" smtClean="0"/>
              <a:t> </a:t>
            </a:r>
            <a:r>
              <a:rPr lang="en-US" sz="2400" dirty="0" err="1" smtClean="0"/>
              <a:t>primeira</a:t>
            </a:r>
            <a:r>
              <a:rPr lang="en-US" sz="2400" dirty="0" smtClean="0"/>
              <a:t> </a:t>
            </a:r>
            <a:r>
              <a:rPr lang="en-US" sz="2400" dirty="0" err="1" smtClean="0"/>
              <a:t>vez</a:t>
            </a:r>
            <a:r>
              <a:rPr lang="en-US" sz="2400" dirty="0" smtClean="0"/>
              <a:t> </a:t>
            </a:r>
            <a:r>
              <a:rPr lang="en-US" sz="2400" dirty="0" err="1" smtClean="0"/>
              <a:t>na</a:t>
            </a:r>
            <a:r>
              <a:rPr lang="en-US" sz="2400" dirty="0" smtClean="0"/>
              <a:t> </a:t>
            </a:r>
            <a:r>
              <a:rPr lang="en-US" sz="2400" dirty="0" err="1" smtClean="0"/>
              <a:t>história</a:t>
            </a:r>
            <a:r>
              <a:rPr lang="en-US" sz="2400" dirty="0" smtClean="0"/>
              <a:t>. </a:t>
            </a:r>
            <a:endParaRPr lang="en-US" sz="2400" kern="0" dirty="0" smtClean="0"/>
          </a:p>
          <a:p>
            <a:pPr marL="1161121" lvl="2" indent="-342579">
              <a:spcBef>
                <a:spcPct val="20000"/>
              </a:spcBef>
              <a:buFontTx/>
              <a:buChar char="•"/>
            </a:pPr>
            <a:r>
              <a:rPr lang="en-US" sz="2400" kern="0" dirty="0" smtClean="0"/>
              <a:t>O </a:t>
            </a:r>
            <a:r>
              <a:rPr lang="en-US" sz="2400" kern="0" dirty="0" err="1" smtClean="0"/>
              <a:t>projeto</a:t>
            </a:r>
            <a:r>
              <a:rPr lang="en-US" sz="2400" kern="0" dirty="0" smtClean="0"/>
              <a:t> </a:t>
            </a:r>
            <a:r>
              <a:rPr lang="en-US" sz="2400" kern="0" dirty="0" err="1" smtClean="0"/>
              <a:t>demonstrou</a:t>
            </a:r>
            <a:r>
              <a:rPr lang="en-US" sz="2400" kern="0" dirty="0" smtClean="0"/>
              <a:t> </a:t>
            </a:r>
            <a:r>
              <a:rPr lang="en-US" sz="2400" kern="0" dirty="0" err="1" smtClean="0"/>
              <a:t>uma</a:t>
            </a:r>
            <a:r>
              <a:rPr lang="en-US" sz="2400" kern="0" dirty="0" smtClean="0"/>
              <a:t> </a:t>
            </a:r>
            <a:r>
              <a:rPr lang="en-US" sz="2400" kern="0" dirty="0" err="1" smtClean="0"/>
              <a:t>grande</a:t>
            </a:r>
            <a:r>
              <a:rPr lang="en-US" sz="2400" kern="0" dirty="0" smtClean="0"/>
              <a:t> </a:t>
            </a:r>
            <a:r>
              <a:rPr lang="en-US" sz="2400" kern="0" dirty="0" err="1" smtClean="0"/>
              <a:t>capacidade</a:t>
            </a:r>
            <a:r>
              <a:rPr lang="en-US" sz="2400" kern="0" dirty="0" smtClean="0"/>
              <a:t> de </a:t>
            </a:r>
            <a:r>
              <a:rPr lang="en-US" sz="2400" kern="0" dirty="0" err="1" smtClean="0"/>
              <a:t>prognóstico</a:t>
            </a:r>
            <a:r>
              <a:rPr lang="en-US" sz="2400" kern="0" dirty="0" smtClean="0"/>
              <a:t>.</a:t>
            </a:r>
          </a:p>
          <a:p>
            <a:pPr marL="751851" lvl="1" indent="-342579">
              <a:spcBef>
                <a:spcPct val="20000"/>
              </a:spcBef>
              <a:buFontTx/>
              <a:buChar char="•"/>
            </a:pPr>
            <a:endParaRPr lang="en-US" sz="100" kern="0" dirty="0" smtClean="0"/>
          </a:p>
          <a:p>
            <a:pPr marL="342579" indent="-342579">
              <a:spcBef>
                <a:spcPct val="20000"/>
              </a:spcBef>
              <a:buFontTx/>
              <a:buChar char="•"/>
            </a:pPr>
            <a:r>
              <a:rPr lang="en-US" sz="2800" kern="0" dirty="0" err="1" smtClean="0"/>
              <a:t>Seca</a:t>
            </a:r>
            <a:r>
              <a:rPr lang="en-US" sz="2800" kern="0" dirty="0" smtClean="0"/>
              <a:t> de </a:t>
            </a:r>
            <a:r>
              <a:rPr lang="en-US" sz="2800" kern="0" dirty="0"/>
              <a:t>2012</a:t>
            </a:r>
            <a:r>
              <a:rPr lang="en-US" sz="2800" kern="0" dirty="0" smtClean="0"/>
              <a:t> </a:t>
            </a:r>
            <a:r>
              <a:rPr lang="en-US" sz="2800" kern="0" dirty="0" err="1" smtClean="0"/>
              <a:t>testou</a:t>
            </a:r>
            <a:r>
              <a:rPr lang="en-US" sz="2800" kern="0" dirty="0" smtClean="0"/>
              <a:t> </a:t>
            </a:r>
            <a:r>
              <a:rPr lang="en-US" sz="2800" kern="0" dirty="0" err="1" smtClean="0"/>
              <a:t>o</a:t>
            </a:r>
            <a:r>
              <a:rPr lang="en-US" sz="2800" kern="0" dirty="0" smtClean="0"/>
              <a:t> </a:t>
            </a:r>
            <a:r>
              <a:rPr lang="en-US" sz="2800" kern="0" dirty="0" err="1" smtClean="0"/>
              <a:t>sistema</a:t>
            </a:r>
            <a:r>
              <a:rPr lang="en-US" sz="2800" kern="0" dirty="0" smtClean="0"/>
              <a:t> de novo</a:t>
            </a:r>
          </a:p>
          <a:p>
            <a:pPr marL="799779" lvl="1" indent="-342579">
              <a:spcBef>
                <a:spcPct val="20000"/>
              </a:spcBef>
              <a:buFontTx/>
              <a:buChar char="•"/>
            </a:pPr>
            <a:r>
              <a:rPr lang="en-US" sz="2400" kern="0" dirty="0" err="1" smtClean="0"/>
              <a:t>Impactos</a:t>
            </a:r>
            <a:r>
              <a:rPr lang="en-US" sz="2400" kern="0" dirty="0" smtClean="0"/>
              <a:t> </a:t>
            </a:r>
            <a:r>
              <a:rPr lang="en-US" sz="2400" kern="0" dirty="0" err="1" smtClean="0"/>
              <a:t>na</a:t>
            </a:r>
            <a:r>
              <a:rPr lang="en-US" sz="2400" kern="0" dirty="0" smtClean="0"/>
              <a:t> </a:t>
            </a:r>
            <a:r>
              <a:rPr lang="en-US" sz="2400" kern="0" dirty="0" err="1" smtClean="0"/>
              <a:t>navegação</a:t>
            </a:r>
            <a:r>
              <a:rPr lang="en-US" sz="2400" kern="0" dirty="0" smtClean="0"/>
              <a:t>, </a:t>
            </a:r>
            <a:r>
              <a:rPr lang="en-US" sz="2400" kern="0" dirty="0" err="1" smtClean="0"/>
              <a:t>abastecimento</a:t>
            </a:r>
            <a:r>
              <a:rPr lang="en-US" sz="2400" kern="0" dirty="0" smtClean="0"/>
              <a:t> de </a:t>
            </a:r>
            <a:r>
              <a:rPr lang="en-US" sz="2400" kern="0" dirty="0" err="1" smtClean="0"/>
              <a:t>água</a:t>
            </a:r>
            <a:r>
              <a:rPr lang="en-US" sz="2400" kern="0" dirty="0" smtClean="0"/>
              <a:t>, </a:t>
            </a:r>
            <a:r>
              <a:rPr lang="en-US" sz="2400" kern="0" dirty="0" err="1" smtClean="0"/>
              <a:t>recreação</a:t>
            </a:r>
            <a:r>
              <a:rPr lang="en-US" sz="2400" kern="0" dirty="0" smtClean="0"/>
              <a:t>, </a:t>
            </a:r>
            <a:r>
              <a:rPr lang="en-US" sz="2400" kern="0" dirty="0" err="1" smtClean="0"/>
              <a:t>produção</a:t>
            </a:r>
            <a:r>
              <a:rPr lang="en-US" sz="2400" kern="0" dirty="0" smtClean="0"/>
              <a:t> de </a:t>
            </a:r>
            <a:r>
              <a:rPr lang="en-US" sz="2400" kern="0" dirty="0" err="1" smtClean="0"/>
              <a:t>energia</a:t>
            </a:r>
            <a:endParaRPr lang="en-US" sz="2400" kern="0" dirty="0" smtClean="0"/>
          </a:p>
          <a:p>
            <a:pPr marL="294651" indent="-342579">
              <a:spcBef>
                <a:spcPct val="20000"/>
              </a:spcBef>
              <a:buFontTx/>
              <a:buChar char="•"/>
            </a:pPr>
            <a:r>
              <a:rPr lang="en-US" sz="2800" kern="0" dirty="0" err="1" smtClean="0"/>
              <a:t>Nos</a:t>
            </a:r>
            <a:r>
              <a:rPr lang="en-US" sz="2800" kern="0" dirty="0" smtClean="0"/>
              <a:t> </a:t>
            </a:r>
            <a:r>
              <a:rPr lang="en-US" sz="2800" kern="0" dirty="0" err="1" smtClean="0"/>
              <a:t>anos</a:t>
            </a:r>
            <a:r>
              <a:rPr lang="en-US" sz="2800" kern="0" dirty="0" smtClean="0"/>
              <a:t> 2011 e 2012, </a:t>
            </a:r>
            <a:r>
              <a:rPr lang="en-US" sz="2800" kern="0" dirty="0" err="1" smtClean="0"/>
              <a:t>ressaltou</a:t>
            </a:r>
            <a:r>
              <a:rPr lang="en-US" sz="2800" kern="0" dirty="0" smtClean="0"/>
              <a:t>-se a </a:t>
            </a:r>
          </a:p>
          <a:p>
            <a:pPr>
              <a:spcBef>
                <a:spcPct val="20000"/>
              </a:spcBef>
            </a:pPr>
            <a:r>
              <a:rPr lang="en-US" sz="2800" kern="0" dirty="0" err="1"/>
              <a:t>r</a:t>
            </a:r>
            <a:r>
              <a:rPr lang="en-US" sz="2800" kern="0" dirty="0" err="1" smtClean="0"/>
              <a:t>esiliência</a:t>
            </a:r>
            <a:r>
              <a:rPr lang="en-US" sz="2800" kern="0" dirty="0" smtClean="0"/>
              <a:t> </a:t>
            </a:r>
            <a:r>
              <a:rPr lang="en-US" sz="2800" kern="0" dirty="0" err="1" smtClean="0"/>
              <a:t>aos</a:t>
            </a:r>
            <a:r>
              <a:rPr lang="en-US" sz="2800" kern="0" dirty="0" smtClean="0"/>
              <a:t> </a:t>
            </a:r>
            <a:r>
              <a:rPr lang="en-US" sz="2800" kern="0" dirty="0" err="1" smtClean="0"/>
              <a:t>eventos</a:t>
            </a:r>
            <a:r>
              <a:rPr lang="en-US" sz="2800" kern="0" dirty="0" smtClean="0"/>
              <a:t> </a:t>
            </a:r>
            <a:r>
              <a:rPr lang="en-US" sz="2800" kern="0" dirty="0" err="1" smtClean="0"/>
              <a:t>extremos</a:t>
            </a:r>
            <a:endParaRPr lang="en-US" sz="2800" kern="0" dirty="0" smtClean="0"/>
          </a:p>
          <a:p>
            <a:pPr marL="342579" indent="-342579" defTabSz="820583" fontAlgn="base">
              <a:spcBef>
                <a:spcPct val="20000"/>
              </a:spcBef>
              <a:spcAft>
                <a:spcPct val="0"/>
              </a:spcAft>
              <a:buFontTx/>
              <a:buChar char="•"/>
              <a:defRPr/>
            </a:pPr>
            <a:endParaRPr lang="en-US" sz="2800" kern="0" dirty="0"/>
          </a:p>
          <a:p>
            <a:pPr marL="342579" indent="-342579">
              <a:spcBef>
                <a:spcPct val="20000"/>
              </a:spcBef>
              <a:buFontTx/>
              <a:buChar char="•"/>
            </a:pPr>
            <a:endParaRPr lang="en-US" sz="2400" kern="0" dirty="0"/>
          </a:p>
        </p:txBody>
      </p:sp>
      <p:sp>
        <p:nvSpPr>
          <p:cNvPr id="6" name="Title 1"/>
          <p:cNvSpPr txBox="1">
            <a:spLocks/>
          </p:cNvSpPr>
          <p:nvPr/>
        </p:nvSpPr>
        <p:spPr>
          <a:xfrm>
            <a:off x="685800" y="0"/>
            <a:ext cx="7639792" cy="874059"/>
          </a:xfrm>
          <a:prstGeom prst="rect">
            <a:avLst/>
          </a:prstGeom>
        </p:spPr>
        <p:txBody>
          <a:bodyPr lIns="82058" tIns="41029" rIns="82058" bIns="41029"/>
          <a:lstStyle/>
          <a:p>
            <a:pPr algn="ctr" defTabSz="820583" fontAlgn="base">
              <a:spcBef>
                <a:spcPct val="0"/>
              </a:spcBef>
              <a:spcAft>
                <a:spcPct val="0"/>
              </a:spcAft>
              <a:defRPr/>
            </a:pPr>
            <a:r>
              <a:rPr lang="en-US" sz="3200" b="1" kern="0" dirty="0" err="1" smtClean="0">
                <a:latin typeface="+mj-lt"/>
                <a:ea typeface="+mj-ea"/>
                <a:cs typeface="+mj-cs"/>
              </a:rPr>
              <a:t>Eventos</a:t>
            </a:r>
            <a:r>
              <a:rPr lang="en-US" sz="3200" b="1" kern="0" dirty="0" smtClean="0">
                <a:latin typeface="+mj-lt"/>
                <a:ea typeface="+mj-ea"/>
                <a:cs typeface="+mj-cs"/>
              </a:rPr>
              <a:t> </a:t>
            </a:r>
            <a:r>
              <a:rPr lang="en-US" sz="3200" b="1" kern="0" dirty="0" err="1" smtClean="0">
                <a:latin typeface="+mj-lt"/>
                <a:ea typeface="+mj-ea"/>
                <a:cs typeface="+mj-cs"/>
              </a:rPr>
              <a:t>Extremos</a:t>
            </a:r>
            <a:r>
              <a:rPr lang="en-US" sz="3200" b="1" kern="0" dirty="0" smtClean="0">
                <a:latin typeface="+mj-lt"/>
                <a:ea typeface="+mj-ea"/>
                <a:cs typeface="+mj-cs"/>
              </a:rPr>
              <a:t> no Rio Mississippi</a:t>
            </a:r>
            <a:endParaRPr lang="en-US" sz="3200" b="1" kern="0" dirty="0">
              <a:latin typeface="+mj-lt"/>
              <a:ea typeface="+mj-ea"/>
              <a:cs typeface="+mj-cs"/>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pt-BR" noProof="0" smtClean="0"/>
              <a:t>Tratado do Rio Columbia</a:t>
            </a:r>
            <a:r>
              <a:rPr lang="pt-BR" baseline="0" noProof="0" smtClean="0"/>
              <a:t> 2014/2024 </a:t>
            </a:r>
            <a:br>
              <a:rPr lang="pt-BR" baseline="0" noProof="0" smtClean="0"/>
            </a:br>
            <a:r>
              <a:rPr lang="pt-BR" baseline="0" noProof="0" smtClean="0"/>
              <a:t>Estudos de </a:t>
            </a:r>
            <a:r>
              <a:rPr lang="pt-BR" noProof="0" smtClean="0"/>
              <a:t>I</a:t>
            </a:r>
            <a:r>
              <a:rPr lang="pt-BR" baseline="0" noProof="0" smtClean="0"/>
              <a:t>mpactos às </a:t>
            </a:r>
            <a:r>
              <a:rPr lang="pt-BR" noProof="0" smtClean="0"/>
              <a:t>Mudanças Climáticas</a:t>
            </a:r>
            <a:endParaRPr lang="pt-BR" noProof="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19" descr="Fig3_ Salathe 28 Jan 09.png"/>
          <p:cNvPicPr>
            <a:picLocks noChangeAspect="1"/>
          </p:cNvPicPr>
          <p:nvPr/>
        </p:nvPicPr>
        <p:blipFill>
          <a:blip r:embed="rId3" cstate="email"/>
          <a:srcRect/>
          <a:stretch>
            <a:fillRect/>
          </a:stretch>
        </p:blipFill>
        <p:spPr bwMode="auto">
          <a:xfrm>
            <a:off x="685800" y="1295400"/>
            <a:ext cx="7924800" cy="4548146"/>
          </a:xfrm>
          <a:prstGeom prst="rect">
            <a:avLst/>
          </a:prstGeom>
          <a:noFill/>
          <a:ln w="9525">
            <a:noFill/>
            <a:miter lim="800000"/>
            <a:headEnd/>
            <a:tailEnd/>
          </a:ln>
        </p:spPr>
      </p:pic>
      <p:sp>
        <p:nvSpPr>
          <p:cNvPr id="163844" name="Text Box 1030"/>
          <p:cNvSpPr txBox="1">
            <a:spLocks noChangeArrowheads="1"/>
          </p:cNvSpPr>
          <p:nvPr/>
        </p:nvSpPr>
        <p:spPr bwMode="auto">
          <a:xfrm>
            <a:off x="4133850" y="2209800"/>
            <a:ext cx="681038" cy="338138"/>
          </a:xfrm>
          <a:prstGeom prst="rect">
            <a:avLst/>
          </a:prstGeom>
          <a:solidFill>
            <a:srgbClr val="FFE593"/>
          </a:solidFill>
          <a:ln w="9525">
            <a:noFill/>
            <a:miter lim="800000"/>
            <a:headEnd/>
            <a:tailEnd/>
          </a:ln>
        </p:spPr>
        <p:txBody>
          <a:bodyPr wrap="none">
            <a:spAutoFit/>
          </a:bodyPr>
          <a:lstStyle/>
          <a:p>
            <a:pPr algn="ctr"/>
            <a:r>
              <a:rPr lang="en-US" sz="1600">
                <a:latin typeface="Calibri" pitchFamily="34" charset="0"/>
              </a:rPr>
              <a:t>2020s</a:t>
            </a:r>
          </a:p>
        </p:txBody>
      </p:sp>
      <p:sp>
        <p:nvSpPr>
          <p:cNvPr id="163845" name="Text Box 1032"/>
          <p:cNvSpPr txBox="1">
            <a:spLocks noChangeArrowheads="1"/>
          </p:cNvSpPr>
          <p:nvPr/>
        </p:nvSpPr>
        <p:spPr bwMode="auto">
          <a:xfrm>
            <a:off x="5410200" y="1719263"/>
            <a:ext cx="681038" cy="338137"/>
          </a:xfrm>
          <a:prstGeom prst="rect">
            <a:avLst/>
          </a:prstGeom>
          <a:solidFill>
            <a:srgbClr val="FFE593"/>
          </a:solidFill>
          <a:ln w="9525">
            <a:noFill/>
            <a:miter lim="800000"/>
            <a:headEnd/>
            <a:tailEnd/>
          </a:ln>
        </p:spPr>
        <p:txBody>
          <a:bodyPr wrap="none">
            <a:spAutoFit/>
          </a:bodyPr>
          <a:lstStyle/>
          <a:p>
            <a:pPr algn="ctr"/>
            <a:r>
              <a:rPr lang="en-US" sz="1600">
                <a:latin typeface="Calibri" pitchFamily="34" charset="0"/>
              </a:rPr>
              <a:t>2040s</a:t>
            </a:r>
          </a:p>
        </p:txBody>
      </p:sp>
      <p:sp>
        <p:nvSpPr>
          <p:cNvPr id="163846" name="Text Box 1034"/>
          <p:cNvSpPr txBox="1">
            <a:spLocks noChangeArrowheads="1"/>
          </p:cNvSpPr>
          <p:nvPr/>
        </p:nvSpPr>
        <p:spPr bwMode="auto">
          <a:xfrm>
            <a:off x="6934200" y="609600"/>
            <a:ext cx="681038" cy="338138"/>
          </a:xfrm>
          <a:prstGeom prst="rect">
            <a:avLst/>
          </a:prstGeom>
          <a:solidFill>
            <a:srgbClr val="FFE593"/>
          </a:solidFill>
          <a:ln w="9525">
            <a:noFill/>
            <a:miter lim="800000"/>
            <a:headEnd/>
            <a:tailEnd/>
          </a:ln>
        </p:spPr>
        <p:txBody>
          <a:bodyPr wrap="none">
            <a:spAutoFit/>
          </a:bodyPr>
          <a:lstStyle/>
          <a:p>
            <a:pPr algn="ctr"/>
            <a:r>
              <a:rPr lang="en-US" sz="1600">
                <a:latin typeface="Calibri" pitchFamily="34" charset="0"/>
              </a:rPr>
              <a:t>2080s</a:t>
            </a:r>
          </a:p>
        </p:txBody>
      </p:sp>
      <p:sp>
        <p:nvSpPr>
          <p:cNvPr id="163847" name="Text Box 1040"/>
          <p:cNvSpPr txBox="1">
            <a:spLocks noChangeArrowheads="1"/>
          </p:cNvSpPr>
          <p:nvPr/>
        </p:nvSpPr>
        <p:spPr bwMode="auto">
          <a:xfrm>
            <a:off x="685800" y="3200400"/>
            <a:ext cx="468313" cy="457200"/>
          </a:xfrm>
          <a:prstGeom prst="rect">
            <a:avLst/>
          </a:prstGeom>
          <a:solidFill>
            <a:schemeClr val="bg1"/>
          </a:solidFill>
          <a:ln w="9525">
            <a:noFill/>
            <a:miter lim="800000"/>
            <a:headEnd/>
            <a:tailEnd/>
          </a:ln>
        </p:spPr>
        <p:txBody>
          <a:bodyPr wrap="none">
            <a:spAutoFit/>
          </a:bodyPr>
          <a:lstStyle/>
          <a:p>
            <a:r>
              <a:rPr lang="en-US" sz="2400" dirty="0">
                <a:latin typeface="Calibri" pitchFamily="34" charset="0"/>
                <a:cs typeface="Arial" charset="0"/>
              </a:rPr>
              <a:t>°</a:t>
            </a:r>
            <a:r>
              <a:rPr lang="en-US" sz="2400" dirty="0">
                <a:latin typeface="Calibri" pitchFamily="34" charset="0"/>
              </a:rPr>
              <a:t>C</a:t>
            </a:r>
          </a:p>
        </p:txBody>
      </p:sp>
      <p:sp>
        <p:nvSpPr>
          <p:cNvPr id="163848" name="Text Box 1044"/>
          <p:cNvSpPr txBox="1">
            <a:spLocks noChangeArrowheads="1"/>
          </p:cNvSpPr>
          <p:nvPr/>
        </p:nvSpPr>
        <p:spPr bwMode="auto">
          <a:xfrm>
            <a:off x="3505200" y="6381750"/>
            <a:ext cx="4470945" cy="400110"/>
          </a:xfrm>
          <a:prstGeom prst="rect">
            <a:avLst/>
          </a:prstGeom>
          <a:noFill/>
          <a:ln w="9525">
            <a:noFill/>
            <a:miter lim="800000"/>
            <a:headEnd/>
            <a:tailEnd/>
          </a:ln>
        </p:spPr>
        <p:txBody>
          <a:bodyPr wrap="none">
            <a:spAutoFit/>
          </a:bodyPr>
          <a:lstStyle/>
          <a:p>
            <a:pPr algn="r"/>
            <a:r>
              <a:rPr lang="en-US" sz="2000" b="0" dirty="0">
                <a:latin typeface="Calibri" pitchFamily="34" charset="0"/>
              </a:rPr>
              <a:t>* </a:t>
            </a:r>
            <a:r>
              <a:rPr lang="en-US" sz="2000" b="0" dirty="0" err="1" smtClean="0">
                <a:latin typeface="Calibri" pitchFamily="34" charset="0"/>
              </a:rPr>
              <a:t>Comparado</a:t>
            </a:r>
            <a:r>
              <a:rPr lang="en-US" sz="2000" b="0" dirty="0" smtClean="0">
                <a:latin typeface="Calibri" pitchFamily="34" charset="0"/>
              </a:rPr>
              <a:t> </a:t>
            </a:r>
            <a:r>
              <a:rPr lang="en-US" sz="2000" dirty="0" smtClean="0">
                <a:latin typeface="Calibri" pitchFamily="34" charset="0"/>
              </a:rPr>
              <a:t>com a </a:t>
            </a:r>
            <a:r>
              <a:rPr lang="en-US" sz="2000" dirty="0" err="1" smtClean="0">
                <a:latin typeface="Calibri" pitchFamily="34" charset="0"/>
              </a:rPr>
              <a:t>média</a:t>
            </a:r>
            <a:r>
              <a:rPr lang="en-US" sz="2000" dirty="0" smtClean="0">
                <a:latin typeface="Calibri" pitchFamily="34" charset="0"/>
              </a:rPr>
              <a:t> de</a:t>
            </a:r>
            <a:r>
              <a:rPr lang="en-US" sz="2000" b="0" dirty="0" smtClean="0">
                <a:latin typeface="Calibri" pitchFamily="34" charset="0"/>
              </a:rPr>
              <a:t> </a:t>
            </a:r>
            <a:r>
              <a:rPr lang="en-US" sz="2000" b="0" dirty="0">
                <a:latin typeface="Calibri" pitchFamily="34" charset="0"/>
              </a:rPr>
              <a:t>1970-1999</a:t>
            </a:r>
            <a:r>
              <a:rPr lang="en-US" sz="2000" b="0" dirty="0" smtClean="0">
                <a:latin typeface="Calibri" pitchFamily="34" charset="0"/>
              </a:rPr>
              <a:t> </a:t>
            </a:r>
            <a:endParaRPr lang="en-US" sz="2000" b="0" dirty="0">
              <a:latin typeface="Calibri" pitchFamily="34" charset="0"/>
            </a:endParaRPr>
          </a:p>
        </p:txBody>
      </p:sp>
      <p:sp>
        <p:nvSpPr>
          <p:cNvPr id="163849" name="Text Box 19"/>
          <p:cNvSpPr txBox="1">
            <a:spLocks noChangeArrowheads="1"/>
          </p:cNvSpPr>
          <p:nvPr/>
        </p:nvSpPr>
        <p:spPr bwMode="auto">
          <a:xfrm>
            <a:off x="152400" y="6400800"/>
            <a:ext cx="7848600" cy="304800"/>
          </a:xfrm>
          <a:prstGeom prst="rect">
            <a:avLst/>
          </a:prstGeom>
          <a:noFill/>
          <a:ln w="9525">
            <a:noFill/>
            <a:miter lim="800000"/>
            <a:headEnd/>
            <a:tailEnd/>
          </a:ln>
        </p:spPr>
        <p:txBody>
          <a:bodyPr>
            <a:spAutoFit/>
          </a:bodyPr>
          <a:lstStyle/>
          <a:p>
            <a:r>
              <a:rPr lang="en-US" sz="1400" b="0">
                <a:latin typeface="Calibri" pitchFamily="34" charset="0"/>
              </a:rPr>
              <a:t>Mote and Salath</a:t>
            </a:r>
            <a:r>
              <a:rPr lang="en-US" sz="1400" b="0">
                <a:latin typeface="Calibri" pitchFamily="34" charset="0"/>
                <a:cs typeface="Arial" charset="0"/>
              </a:rPr>
              <a:t>é,</a:t>
            </a:r>
            <a:r>
              <a:rPr lang="en-US" sz="1400" b="0">
                <a:latin typeface="Calibri" pitchFamily="34" charset="0"/>
              </a:rPr>
              <a:t> 2010</a:t>
            </a:r>
          </a:p>
        </p:txBody>
      </p:sp>
      <p:sp>
        <p:nvSpPr>
          <p:cNvPr id="163850" name="Rectangle 21"/>
          <p:cNvSpPr>
            <a:spLocks noChangeArrowheads="1"/>
          </p:cNvSpPr>
          <p:nvPr/>
        </p:nvSpPr>
        <p:spPr bwMode="auto">
          <a:xfrm>
            <a:off x="5029200" y="3429000"/>
            <a:ext cx="304800" cy="1295400"/>
          </a:xfrm>
          <a:prstGeom prst="rect">
            <a:avLst/>
          </a:prstGeom>
          <a:solidFill>
            <a:srgbClr val="FFC000">
              <a:alpha val="30196"/>
            </a:srgbClr>
          </a:solidFill>
          <a:ln w="9525">
            <a:solidFill>
              <a:schemeClr val="tx1"/>
            </a:solidFill>
            <a:round/>
            <a:headEnd/>
            <a:tailEnd/>
          </a:ln>
        </p:spPr>
        <p:txBody>
          <a:bodyPr lIns="92307" tIns="46153" rIns="92307" bIns="46153"/>
          <a:lstStyle/>
          <a:p>
            <a:endParaRPr lang="en-US">
              <a:latin typeface="Calibri" pitchFamily="34" charset="0"/>
            </a:endParaRPr>
          </a:p>
        </p:txBody>
      </p:sp>
      <p:sp>
        <p:nvSpPr>
          <p:cNvPr id="163851" name="Rectangle 22"/>
          <p:cNvSpPr>
            <a:spLocks noChangeArrowheads="1"/>
          </p:cNvSpPr>
          <p:nvPr/>
        </p:nvSpPr>
        <p:spPr bwMode="auto">
          <a:xfrm>
            <a:off x="5715000" y="3048000"/>
            <a:ext cx="304800" cy="1447800"/>
          </a:xfrm>
          <a:prstGeom prst="rect">
            <a:avLst/>
          </a:prstGeom>
          <a:solidFill>
            <a:srgbClr val="FFC000">
              <a:alpha val="30196"/>
            </a:srgbClr>
          </a:solidFill>
          <a:ln w="9525">
            <a:solidFill>
              <a:schemeClr val="tx1"/>
            </a:solidFill>
            <a:round/>
            <a:headEnd/>
            <a:tailEnd/>
          </a:ln>
        </p:spPr>
        <p:txBody>
          <a:bodyPr lIns="92307" tIns="46153" rIns="92307" bIns="46153"/>
          <a:lstStyle/>
          <a:p>
            <a:endParaRPr lang="en-US">
              <a:latin typeface="Calibri" pitchFamily="34" charset="0"/>
            </a:endParaRPr>
          </a:p>
        </p:txBody>
      </p:sp>
      <p:sp>
        <p:nvSpPr>
          <p:cNvPr id="163852" name="Rectangle 23"/>
          <p:cNvSpPr>
            <a:spLocks noChangeArrowheads="1"/>
          </p:cNvSpPr>
          <p:nvPr/>
        </p:nvSpPr>
        <p:spPr bwMode="auto">
          <a:xfrm>
            <a:off x="7086600" y="1981200"/>
            <a:ext cx="304800" cy="2286000"/>
          </a:xfrm>
          <a:prstGeom prst="rect">
            <a:avLst/>
          </a:prstGeom>
          <a:solidFill>
            <a:srgbClr val="FFC000">
              <a:alpha val="30196"/>
            </a:srgbClr>
          </a:solidFill>
          <a:ln w="9525">
            <a:solidFill>
              <a:schemeClr val="tx1"/>
            </a:solidFill>
            <a:round/>
            <a:headEnd/>
            <a:tailEnd/>
          </a:ln>
        </p:spPr>
        <p:txBody>
          <a:bodyPr lIns="92307" tIns="46153" rIns="92307" bIns="46153"/>
          <a:lstStyle/>
          <a:p>
            <a:endParaRPr lang="en-US">
              <a:latin typeface="Calibri" pitchFamily="34" charset="0"/>
            </a:endParaRPr>
          </a:p>
        </p:txBody>
      </p:sp>
      <p:sp>
        <p:nvSpPr>
          <p:cNvPr id="163853" name="Rectangle 9"/>
          <p:cNvSpPr>
            <a:spLocks noChangeArrowheads="1"/>
          </p:cNvSpPr>
          <p:nvPr/>
        </p:nvSpPr>
        <p:spPr bwMode="auto">
          <a:xfrm>
            <a:off x="3810000" y="2590800"/>
            <a:ext cx="1295400" cy="555625"/>
          </a:xfrm>
          <a:prstGeom prst="rect">
            <a:avLst/>
          </a:prstGeom>
          <a:noFill/>
          <a:ln w="9525">
            <a:noFill/>
            <a:miter lim="800000"/>
            <a:headEnd/>
            <a:tailEnd/>
          </a:ln>
        </p:spPr>
        <p:txBody>
          <a:bodyPr lIns="92307" tIns="46153" rIns="92307" bIns="46153">
            <a:spAutoFit/>
          </a:bodyPr>
          <a:lstStyle/>
          <a:p>
            <a:pPr algn="ctr" fontAlgn="t"/>
            <a:r>
              <a:rPr lang="en-US" sz="1600"/>
              <a:t>+2.0ºF </a:t>
            </a:r>
            <a:r>
              <a:rPr lang="en-US" sz="1400"/>
              <a:t/>
            </a:r>
            <a:br>
              <a:rPr lang="en-US" sz="1400"/>
            </a:br>
            <a:r>
              <a:rPr lang="en-US" sz="1400" i="1">
                <a:solidFill>
                  <a:srgbClr val="632523"/>
                </a:solidFill>
              </a:rPr>
              <a:t>(1.1-3.4ºF)</a:t>
            </a:r>
          </a:p>
        </p:txBody>
      </p:sp>
      <p:sp>
        <p:nvSpPr>
          <p:cNvPr id="163854" name="Rectangle 10"/>
          <p:cNvSpPr>
            <a:spLocks noChangeArrowheads="1"/>
          </p:cNvSpPr>
          <p:nvPr/>
        </p:nvSpPr>
        <p:spPr bwMode="auto">
          <a:xfrm>
            <a:off x="5257800" y="2057400"/>
            <a:ext cx="1036638" cy="555625"/>
          </a:xfrm>
          <a:prstGeom prst="rect">
            <a:avLst/>
          </a:prstGeom>
          <a:noFill/>
          <a:ln w="9525">
            <a:noFill/>
            <a:miter lim="800000"/>
            <a:headEnd/>
            <a:tailEnd/>
          </a:ln>
        </p:spPr>
        <p:txBody>
          <a:bodyPr wrap="none" lIns="92307" tIns="46153" rIns="92307" bIns="46153">
            <a:spAutoFit/>
          </a:bodyPr>
          <a:lstStyle/>
          <a:p>
            <a:pPr algn="ctr" fontAlgn="t"/>
            <a:r>
              <a:rPr lang="en-US" sz="1600"/>
              <a:t>+3.2ºF </a:t>
            </a:r>
            <a:r>
              <a:rPr lang="en-US" sz="1400"/>
              <a:t/>
            </a:r>
            <a:br>
              <a:rPr lang="en-US" sz="1400"/>
            </a:br>
            <a:r>
              <a:rPr lang="en-US" sz="1400" i="1">
                <a:solidFill>
                  <a:srgbClr val="632523"/>
                </a:solidFill>
              </a:rPr>
              <a:t>(1.6-5.2ºF)</a:t>
            </a:r>
          </a:p>
        </p:txBody>
      </p:sp>
      <p:sp>
        <p:nvSpPr>
          <p:cNvPr id="163855" name="Rectangle 10"/>
          <p:cNvSpPr>
            <a:spLocks noChangeArrowheads="1"/>
          </p:cNvSpPr>
          <p:nvPr/>
        </p:nvSpPr>
        <p:spPr bwMode="auto">
          <a:xfrm>
            <a:off x="6781800" y="968375"/>
            <a:ext cx="1036638" cy="555625"/>
          </a:xfrm>
          <a:prstGeom prst="rect">
            <a:avLst/>
          </a:prstGeom>
          <a:solidFill>
            <a:schemeClr val="bg1"/>
          </a:solidFill>
          <a:ln w="9525">
            <a:noFill/>
            <a:miter lim="800000"/>
            <a:headEnd/>
            <a:tailEnd/>
          </a:ln>
        </p:spPr>
        <p:txBody>
          <a:bodyPr wrap="none" lIns="92307" tIns="46153" rIns="92307" bIns="46153">
            <a:spAutoFit/>
          </a:bodyPr>
          <a:lstStyle/>
          <a:p>
            <a:pPr algn="ctr" fontAlgn="t"/>
            <a:r>
              <a:rPr lang="en-US" sz="1600" dirty="0"/>
              <a:t>+5.3ºF </a:t>
            </a:r>
            <a:r>
              <a:rPr lang="en-US" sz="1400" dirty="0"/>
              <a:t/>
            </a:r>
            <a:br>
              <a:rPr lang="en-US" sz="1400" dirty="0"/>
            </a:br>
            <a:r>
              <a:rPr lang="en-US" sz="1400" i="1" dirty="0">
                <a:solidFill>
                  <a:srgbClr val="632523"/>
                </a:solidFill>
              </a:rPr>
              <a:t>(2.8-9.7ºF)</a:t>
            </a:r>
          </a:p>
        </p:txBody>
      </p:sp>
      <p:cxnSp>
        <p:nvCxnSpPr>
          <p:cNvPr id="29" name="Straight Connector 28"/>
          <p:cNvCxnSpPr>
            <a:endCxn id="163850" idx="0"/>
          </p:cNvCxnSpPr>
          <p:nvPr/>
        </p:nvCxnSpPr>
        <p:spPr>
          <a:xfrm rot="16200000" flipH="1">
            <a:off x="4686300" y="2933700"/>
            <a:ext cx="685800" cy="304800"/>
          </a:xfrm>
          <a:prstGeom prst="line">
            <a:avLst/>
          </a:prstGeom>
          <a:ln w="1905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163851" idx="0"/>
          </p:cNvCxnSpPr>
          <p:nvPr/>
        </p:nvCxnSpPr>
        <p:spPr>
          <a:xfrm rot="5400000">
            <a:off x="5638801" y="2819400"/>
            <a:ext cx="457200" cy="3175"/>
          </a:xfrm>
          <a:prstGeom prst="line">
            <a:avLst/>
          </a:prstGeom>
          <a:ln w="1905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63855" idx="2"/>
            <a:endCxn id="163852" idx="0"/>
          </p:cNvCxnSpPr>
          <p:nvPr/>
        </p:nvCxnSpPr>
        <p:spPr>
          <a:xfrm rot="5400000">
            <a:off x="7041357" y="1721643"/>
            <a:ext cx="457200" cy="61913"/>
          </a:xfrm>
          <a:prstGeom prst="line">
            <a:avLst/>
          </a:prstGeom>
          <a:ln w="1905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8153400" y="2590800"/>
            <a:ext cx="4572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rgbClr val="FFFFFF"/>
              </a:solidFill>
              <a:ea typeface="ＭＳ Ｐゴシック" pitchFamily="-107" charset="-128"/>
              <a:cs typeface="ＭＳ Ｐゴシック" pitchFamily="-107" charset="-128"/>
            </a:endParaRPr>
          </a:p>
        </p:txBody>
      </p:sp>
      <p:cxnSp>
        <p:nvCxnSpPr>
          <p:cNvPr id="37" name="Straight Connector 36"/>
          <p:cNvCxnSpPr/>
          <p:nvPr/>
        </p:nvCxnSpPr>
        <p:spPr>
          <a:xfrm>
            <a:off x="762000" y="4745038"/>
            <a:ext cx="73152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3861" name="Text Box 1040"/>
          <p:cNvSpPr txBox="1">
            <a:spLocks noChangeArrowheads="1"/>
          </p:cNvSpPr>
          <p:nvPr/>
        </p:nvSpPr>
        <p:spPr bwMode="auto">
          <a:xfrm>
            <a:off x="8442325" y="3429000"/>
            <a:ext cx="446088" cy="457200"/>
          </a:xfrm>
          <a:prstGeom prst="rect">
            <a:avLst/>
          </a:prstGeom>
          <a:solidFill>
            <a:schemeClr val="bg1"/>
          </a:solidFill>
          <a:ln w="9525">
            <a:noFill/>
            <a:miter lim="800000"/>
            <a:headEnd/>
            <a:tailEnd/>
          </a:ln>
        </p:spPr>
        <p:txBody>
          <a:bodyPr wrap="none">
            <a:spAutoFit/>
          </a:bodyPr>
          <a:lstStyle/>
          <a:p>
            <a:r>
              <a:rPr lang="en-US" sz="2400">
                <a:latin typeface="Calibri" pitchFamily="34" charset="0"/>
                <a:cs typeface="Arial" charset="0"/>
              </a:rPr>
              <a:t>°F</a:t>
            </a:r>
            <a:endParaRPr lang="en-US" sz="2400">
              <a:latin typeface="Calibri" pitchFamily="34" charset="0"/>
            </a:endParaRPr>
          </a:p>
        </p:txBody>
      </p:sp>
      <p:sp>
        <p:nvSpPr>
          <p:cNvPr id="25" name="Left Brace 24"/>
          <p:cNvSpPr>
            <a:spLocks/>
          </p:cNvSpPr>
          <p:nvPr/>
        </p:nvSpPr>
        <p:spPr bwMode="auto">
          <a:xfrm rot="16200000">
            <a:off x="6438900" y="3771900"/>
            <a:ext cx="228600" cy="2438400"/>
          </a:xfrm>
          <a:prstGeom prst="leftBrace">
            <a:avLst>
              <a:gd name="adj1" fmla="val 10123"/>
              <a:gd name="adj2" fmla="val 50000"/>
            </a:avLst>
          </a:prstGeom>
          <a:noFill/>
          <a:ln w="9525" algn="ctr">
            <a:solidFill>
              <a:schemeClr val="tx1"/>
            </a:solidFill>
            <a:round/>
            <a:headEnd/>
            <a:tailEnd/>
          </a:ln>
        </p:spPr>
        <p:txBody>
          <a:bodyPr vert="eaVert" anchor="ctr"/>
          <a:lstStyle/>
          <a:p>
            <a:pPr>
              <a:defRPr/>
            </a:pPr>
            <a:endParaRPr lang="en-US" b="0">
              <a:latin typeface="+mn-lt"/>
              <a:ea typeface="+mn-ea"/>
            </a:endParaRPr>
          </a:p>
        </p:txBody>
      </p:sp>
      <p:sp>
        <p:nvSpPr>
          <p:cNvPr id="26" name="TextBox 25"/>
          <p:cNvSpPr txBox="1"/>
          <p:nvPr/>
        </p:nvSpPr>
        <p:spPr>
          <a:xfrm>
            <a:off x="4953000" y="5662136"/>
            <a:ext cx="2895600" cy="738664"/>
          </a:xfrm>
          <a:prstGeom prst="rect">
            <a:avLst/>
          </a:prstGeom>
          <a:solidFill>
            <a:schemeClr val="accent4">
              <a:lumMod val="40000"/>
              <a:lumOff val="60000"/>
            </a:schemeClr>
          </a:solidFill>
        </p:spPr>
        <p:txBody>
          <a:bodyPr>
            <a:spAutoFit/>
          </a:bodyPr>
          <a:lstStyle/>
          <a:p>
            <a:pPr>
              <a:defRPr/>
            </a:pPr>
            <a:r>
              <a:rPr lang="en-US" sz="1400" i="1" dirty="0" err="1" smtClean="0">
                <a:solidFill>
                  <a:schemeClr val="bg2">
                    <a:lumMod val="25000"/>
                  </a:schemeClr>
                </a:solidFill>
                <a:ea typeface="+mn-ea"/>
              </a:rPr>
              <a:t>Escolha</a:t>
            </a:r>
            <a:r>
              <a:rPr lang="en-US" sz="1400" i="1" dirty="0" smtClean="0">
                <a:solidFill>
                  <a:schemeClr val="bg2">
                    <a:lumMod val="25000"/>
                  </a:schemeClr>
                </a:solidFill>
                <a:ea typeface="+mn-ea"/>
              </a:rPr>
              <a:t> de </a:t>
            </a:r>
            <a:r>
              <a:rPr lang="en-US" sz="1400" i="1" dirty="0" err="1" smtClean="0">
                <a:solidFill>
                  <a:schemeClr val="bg2">
                    <a:lumMod val="25000"/>
                  </a:schemeClr>
                </a:solidFill>
                <a:ea typeface="+mn-ea"/>
              </a:rPr>
              <a:t>cenários</a:t>
            </a:r>
            <a:r>
              <a:rPr lang="en-US" sz="1400" i="1" dirty="0" smtClean="0">
                <a:solidFill>
                  <a:schemeClr val="bg2">
                    <a:lumMod val="25000"/>
                  </a:schemeClr>
                </a:solidFill>
                <a:ea typeface="+mn-ea"/>
              </a:rPr>
              <a:t> de </a:t>
            </a:r>
            <a:r>
              <a:rPr lang="en-US" sz="1400" i="1" dirty="0" err="1" smtClean="0">
                <a:solidFill>
                  <a:schemeClr val="bg2">
                    <a:lumMod val="25000"/>
                  </a:schemeClr>
                </a:solidFill>
                <a:ea typeface="+mn-ea"/>
              </a:rPr>
              <a:t>emissão</a:t>
            </a:r>
            <a:r>
              <a:rPr lang="en-US" sz="1400" i="1" dirty="0" smtClean="0">
                <a:solidFill>
                  <a:schemeClr val="bg2">
                    <a:lumMod val="25000"/>
                  </a:schemeClr>
                </a:solidFill>
                <a:ea typeface="+mn-ea"/>
              </a:rPr>
              <a:t> </a:t>
            </a:r>
            <a:r>
              <a:rPr lang="en-US" sz="1400" i="1" dirty="0" err="1" smtClean="0">
                <a:solidFill>
                  <a:schemeClr val="bg2">
                    <a:lumMod val="25000"/>
                  </a:schemeClr>
                </a:solidFill>
                <a:ea typeface="+mn-ea"/>
              </a:rPr>
              <a:t>são</a:t>
            </a:r>
            <a:r>
              <a:rPr lang="en-US" sz="1400" i="1" dirty="0" smtClean="0">
                <a:solidFill>
                  <a:schemeClr val="bg2">
                    <a:lumMod val="25000"/>
                  </a:schemeClr>
                </a:solidFill>
                <a:ea typeface="+mn-ea"/>
              </a:rPr>
              <a:t> </a:t>
            </a:r>
            <a:r>
              <a:rPr lang="en-US" sz="1400" i="1" dirty="0" err="1" smtClean="0">
                <a:solidFill>
                  <a:schemeClr val="bg2">
                    <a:lumMod val="25000"/>
                  </a:schemeClr>
                </a:solidFill>
                <a:ea typeface="+mn-ea"/>
              </a:rPr>
              <a:t>mais</a:t>
            </a:r>
            <a:r>
              <a:rPr lang="en-US" sz="1400" i="1" dirty="0" smtClean="0">
                <a:solidFill>
                  <a:schemeClr val="bg2">
                    <a:lumMod val="25000"/>
                  </a:schemeClr>
                </a:solidFill>
                <a:ea typeface="+mn-ea"/>
              </a:rPr>
              <a:t> </a:t>
            </a:r>
            <a:r>
              <a:rPr lang="en-US" sz="1400" i="1" dirty="0" err="1" smtClean="0">
                <a:solidFill>
                  <a:schemeClr val="bg2">
                    <a:lumMod val="25000"/>
                  </a:schemeClr>
                </a:solidFill>
                <a:ea typeface="+mn-ea"/>
              </a:rPr>
              <a:t>importantes</a:t>
            </a:r>
            <a:r>
              <a:rPr lang="en-US" sz="1400" i="1" dirty="0" smtClean="0">
                <a:solidFill>
                  <a:schemeClr val="bg2">
                    <a:lumMod val="25000"/>
                  </a:schemeClr>
                </a:solidFill>
                <a:ea typeface="+mn-ea"/>
              </a:rPr>
              <a:t> </a:t>
            </a:r>
            <a:r>
              <a:rPr lang="en-US" sz="1400" i="1" dirty="0" err="1" smtClean="0">
                <a:solidFill>
                  <a:schemeClr val="bg2">
                    <a:lumMod val="25000"/>
                  </a:schemeClr>
                </a:solidFill>
                <a:ea typeface="+mn-ea"/>
              </a:rPr>
              <a:t>depois</a:t>
            </a:r>
            <a:r>
              <a:rPr lang="en-US" sz="1400" i="1" dirty="0" smtClean="0">
                <a:solidFill>
                  <a:schemeClr val="bg2">
                    <a:lumMod val="25000"/>
                  </a:schemeClr>
                </a:solidFill>
                <a:ea typeface="+mn-ea"/>
              </a:rPr>
              <a:t> de  2040</a:t>
            </a:r>
            <a:endParaRPr lang="en-US" sz="1400" i="1" dirty="0">
              <a:solidFill>
                <a:schemeClr val="bg2">
                  <a:lumMod val="25000"/>
                </a:schemeClr>
              </a:solidFill>
              <a:ea typeface="+mn-ea"/>
            </a:endParaRPr>
          </a:p>
        </p:txBody>
      </p:sp>
      <p:sp>
        <p:nvSpPr>
          <p:cNvPr id="24" name="Title 23"/>
          <p:cNvSpPr>
            <a:spLocks noGrp="1"/>
          </p:cNvSpPr>
          <p:nvPr>
            <p:ph type="title" idx="4294967295"/>
          </p:nvPr>
        </p:nvSpPr>
        <p:spPr>
          <a:xfrm>
            <a:off x="0" y="228600"/>
            <a:ext cx="8839200" cy="715963"/>
          </a:xfrm>
        </p:spPr>
        <p:txBody>
          <a:bodyPr>
            <a:noAutofit/>
          </a:bodyPr>
          <a:lstStyle/>
          <a:p>
            <a:r>
              <a:rPr lang="pt-BR" noProof="0" smtClean="0"/>
              <a:t>Aumentos projetados na Temperatura Anual</a:t>
            </a:r>
          </a:p>
        </p:txBody>
      </p:sp>
      <p:sp>
        <p:nvSpPr>
          <p:cNvPr id="28" name="Rectangle 27"/>
          <p:cNvSpPr/>
          <p:nvPr/>
        </p:nvSpPr>
        <p:spPr>
          <a:xfrm>
            <a:off x="8498332" y="381000"/>
            <a:ext cx="466795" cy="276999"/>
          </a:xfrm>
          <a:prstGeom prst="rect">
            <a:avLst/>
          </a:prstGeom>
          <a:noFill/>
        </p:spPr>
        <p:txBody>
          <a:bodyPr wrap="none" lIns="91440" tIns="45720" rIns="91440" bIns="45720">
            <a:spAutoFit/>
          </a:bodyPr>
          <a:lstStyle/>
          <a:p>
            <a:pPr algn="ctr"/>
            <a:r>
              <a:rPr lang="en-US" sz="12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HH</a:t>
            </a:r>
            <a:endParaRPr lang="en-US" sz="1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7" descr="scenarios_Fig7.png"/>
          <p:cNvPicPr>
            <a:picLocks noChangeAspect="1"/>
          </p:cNvPicPr>
          <p:nvPr/>
        </p:nvPicPr>
        <p:blipFill>
          <a:blip r:embed="rId3" cstate="email"/>
          <a:srcRect/>
          <a:stretch>
            <a:fillRect/>
          </a:stretch>
        </p:blipFill>
        <p:spPr bwMode="auto">
          <a:xfrm>
            <a:off x="990600" y="1075689"/>
            <a:ext cx="7254875" cy="4029711"/>
          </a:xfrm>
          <a:prstGeom prst="rect">
            <a:avLst/>
          </a:prstGeom>
          <a:noFill/>
          <a:ln w="9525">
            <a:noFill/>
            <a:miter lim="800000"/>
            <a:headEnd/>
            <a:tailEnd/>
          </a:ln>
        </p:spPr>
      </p:pic>
      <p:sp>
        <p:nvSpPr>
          <p:cNvPr id="178179" name="Rectangle 5"/>
          <p:cNvSpPr>
            <a:spLocks noChangeArrowheads="1"/>
          </p:cNvSpPr>
          <p:nvPr/>
        </p:nvSpPr>
        <p:spPr bwMode="auto">
          <a:xfrm>
            <a:off x="381000" y="76200"/>
            <a:ext cx="8686800" cy="685800"/>
          </a:xfrm>
          <a:prstGeom prst="rect">
            <a:avLst/>
          </a:prstGeom>
          <a:noFill/>
          <a:ln w="25400">
            <a:noFill/>
            <a:miter lim="800000"/>
            <a:headEnd/>
            <a:tailEnd/>
          </a:ln>
        </p:spPr>
        <p:txBody>
          <a:bodyPr anchor="ctr"/>
          <a:lstStyle/>
          <a:p>
            <a:pPr algn="ctr"/>
            <a:endParaRPr lang="en-US" sz="3200" dirty="0">
              <a:latin typeface="Calibri" pitchFamily="34" charset="0"/>
            </a:endParaRPr>
          </a:p>
        </p:txBody>
      </p:sp>
      <p:sp>
        <p:nvSpPr>
          <p:cNvPr id="178180" name="Text Box 1029"/>
          <p:cNvSpPr txBox="1">
            <a:spLocks noChangeArrowheads="1"/>
          </p:cNvSpPr>
          <p:nvPr/>
        </p:nvSpPr>
        <p:spPr bwMode="auto">
          <a:xfrm>
            <a:off x="2743200" y="4953000"/>
            <a:ext cx="4138197" cy="400110"/>
          </a:xfrm>
          <a:prstGeom prst="rect">
            <a:avLst/>
          </a:prstGeom>
          <a:noFill/>
          <a:ln w="9525">
            <a:noFill/>
            <a:miter lim="800000"/>
            <a:headEnd/>
            <a:tailEnd/>
          </a:ln>
        </p:spPr>
        <p:txBody>
          <a:bodyPr wrap="none">
            <a:spAutoFit/>
          </a:bodyPr>
          <a:lstStyle/>
          <a:p>
            <a:r>
              <a:rPr lang="en-US" sz="2000" b="0" dirty="0">
                <a:latin typeface="Calibri" pitchFamily="34" charset="0"/>
              </a:rPr>
              <a:t>* </a:t>
            </a:r>
            <a:r>
              <a:rPr lang="en-US" sz="2000" b="0" dirty="0" err="1" smtClean="0">
                <a:latin typeface="Calibri" pitchFamily="34" charset="0"/>
              </a:rPr>
              <a:t>Comparada</a:t>
            </a:r>
            <a:r>
              <a:rPr lang="en-US" sz="2000" b="0" dirty="0" smtClean="0">
                <a:latin typeface="Calibri" pitchFamily="34" charset="0"/>
              </a:rPr>
              <a:t> </a:t>
            </a:r>
            <a:r>
              <a:rPr lang="en-US" sz="2000" dirty="0" smtClean="0">
                <a:latin typeface="Calibri" pitchFamily="34" charset="0"/>
              </a:rPr>
              <a:t>com a </a:t>
            </a:r>
            <a:r>
              <a:rPr lang="en-US" sz="2000" dirty="0" err="1" smtClean="0">
                <a:latin typeface="Calibri" pitchFamily="34" charset="0"/>
              </a:rPr>
              <a:t>média</a:t>
            </a:r>
            <a:r>
              <a:rPr lang="en-US" sz="2000" b="0" dirty="0" smtClean="0">
                <a:latin typeface="Calibri" pitchFamily="34" charset="0"/>
              </a:rPr>
              <a:t> </a:t>
            </a:r>
            <a:r>
              <a:rPr lang="en-US" sz="2000" b="0" dirty="0">
                <a:latin typeface="Calibri" pitchFamily="34" charset="0"/>
              </a:rPr>
              <a:t>1970-</a:t>
            </a:r>
            <a:r>
              <a:rPr lang="en-US" sz="2000" b="0" dirty="0" smtClean="0">
                <a:latin typeface="Calibri" pitchFamily="34" charset="0"/>
              </a:rPr>
              <a:t>1999</a:t>
            </a:r>
            <a:endParaRPr lang="en-US" sz="2000" b="0" dirty="0">
              <a:latin typeface="Calibri" pitchFamily="34" charset="0"/>
            </a:endParaRPr>
          </a:p>
        </p:txBody>
      </p:sp>
      <p:sp>
        <p:nvSpPr>
          <p:cNvPr id="178181" name="Rectangle 8"/>
          <p:cNvSpPr>
            <a:spLocks noChangeArrowheads="1"/>
          </p:cNvSpPr>
          <p:nvPr/>
        </p:nvSpPr>
        <p:spPr bwMode="auto">
          <a:xfrm>
            <a:off x="1905000" y="5348556"/>
            <a:ext cx="6172200" cy="1323439"/>
          </a:xfrm>
          <a:prstGeom prst="rect">
            <a:avLst/>
          </a:prstGeom>
          <a:noFill/>
          <a:ln w="9525">
            <a:noFill/>
            <a:miter lim="800000"/>
            <a:headEnd/>
            <a:tailEnd/>
          </a:ln>
        </p:spPr>
        <p:txBody>
          <a:bodyPr wrap="square" anchor="ctr">
            <a:spAutoFit/>
          </a:bodyPr>
          <a:lstStyle/>
          <a:p>
            <a:pPr marL="57150" indent="-57150">
              <a:spcBef>
                <a:spcPct val="100000"/>
              </a:spcBef>
            </a:pPr>
            <a:r>
              <a:rPr lang="en-US" sz="2000" b="0" dirty="0" smtClean="0">
                <a:latin typeface="Calibri" pitchFamily="34" charset="0"/>
              </a:rPr>
              <a:t>As </a:t>
            </a:r>
            <a:r>
              <a:rPr lang="en-US" sz="2000" b="0" dirty="0" err="1" smtClean="0">
                <a:latin typeface="Calibri" pitchFamily="34" charset="0"/>
              </a:rPr>
              <a:t>Mudanças</a:t>
            </a:r>
            <a:r>
              <a:rPr lang="en-US" sz="2000" b="0" dirty="0" smtClean="0">
                <a:latin typeface="Calibri" pitchFamily="34" charset="0"/>
              </a:rPr>
              <a:t> </a:t>
            </a:r>
            <a:r>
              <a:rPr lang="en-US" sz="2000" dirty="0" err="1" smtClean="0">
                <a:latin typeface="Calibri" pitchFamily="34" charset="0"/>
              </a:rPr>
              <a:t>na</a:t>
            </a:r>
            <a:r>
              <a:rPr lang="en-US" sz="2000" b="0" dirty="0" smtClean="0">
                <a:latin typeface="Calibri" pitchFamily="34" charset="0"/>
              </a:rPr>
              <a:t> </a:t>
            </a:r>
            <a:r>
              <a:rPr lang="en-US" sz="2000" b="0" dirty="0" err="1" smtClean="0">
                <a:latin typeface="Calibri" pitchFamily="34" charset="0"/>
              </a:rPr>
              <a:t>precipitação</a:t>
            </a:r>
            <a:r>
              <a:rPr lang="en-US" sz="2000" b="0" dirty="0" smtClean="0">
                <a:latin typeface="Calibri" pitchFamily="34" charset="0"/>
              </a:rPr>
              <a:t> </a:t>
            </a:r>
            <a:r>
              <a:rPr lang="en-US" sz="2000" b="0" dirty="0" err="1" smtClean="0">
                <a:latin typeface="Calibri" pitchFamily="34" charset="0"/>
              </a:rPr>
              <a:t>média</a:t>
            </a:r>
            <a:r>
              <a:rPr lang="en-US" sz="2000" b="0" dirty="0" smtClean="0">
                <a:latin typeface="Calibri" pitchFamily="34" charset="0"/>
              </a:rPr>
              <a:t> </a:t>
            </a:r>
            <a:r>
              <a:rPr lang="en-US" sz="2000" b="0" dirty="0" err="1" smtClean="0">
                <a:latin typeface="Calibri" pitchFamily="34" charset="0"/>
              </a:rPr>
              <a:t>anual</a:t>
            </a:r>
            <a:r>
              <a:rPr lang="en-US" sz="2000" b="0" dirty="0" smtClean="0">
                <a:latin typeface="Calibri" pitchFamily="34" charset="0"/>
              </a:rPr>
              <a:t> </a:t>
            </a:r>
            <a:r>
              <a:rPr lang="en-US" sz="2000" b="0" dirty="0" err="1" smtClean="0">
                <a:latin typeface="Calibri" pitchFamily="34" charset="0"/>
              </a:rPr>
              <a:t>foi</a:t>
            </a:r>
            <a:r>
              <a:rPr lang="en-US" sz="2000" b="0" dirty="0" smtClean="0">
                <a:latin typeface="Calibri" pitchFamily="34" charset="0"/>
              </a:rPr>
              <a:t> </a:t>
            </a:r>
            <a:r>
              <a:rPr lang="en-US" sz="2000" b="0" dirty="0" err="1" smtClean="0">
                <a:latin typeface="Calibri" pitchFamily="34" charset="0"/>
              </a:rPr>
              <a:t>pequena</a:t>
            </a:r>
            <a:r>
              <a:rPr lang="en-US" sz="2000" b="0" dirty="0" smtClean="0">
                <a:latin typeface="Calibri" pitchFamily="34" charset="0"/>
              </a:rPr>
              <a:t> mas </a:t>
            </a:r>
            <a:r>
              <a:rPr lang="en-US" sz="2000" dirty="0" err="1" smtClean="0">
                <a:latin typeface="Calibri" pitchFamily="34" charset="0"/>
              </a:rPr>
              <a:t>apresent</a:t>
            </a:r>
            <a:r>
              <a:rPr lang="en-US" sz="2000" b="0" dirty="0" err="1" smtClean="0">
                <a:latin typeface="Calibri" pitchFamily="34" charset="0"/>
              </a:rPr>
              <a:t>aram</a:t>
            </a:r>
            <a:r>
              <a:rPr lang="en-US" sz="2000" b="0" dirty="0" smtClean="0">
                <a:latin typeface="Calibri" pitchFamily="34" charset="0"/>
              </a:rPr>
              <a:t> </a:t>
            </a:r>
            <a:r>
              <a:rPr lang="en-US" sz="2000" b="0" dirty="0" err="1" smtClean="0">
                <a:latin typeface="Calibri" pitchFamily="34" charset="0"/>
              </a:rPr>
              <a:t>grandes</a:t>
            </a:r>
            <a:r>
              <a:rPr lang="en-US" sz="2000" b="0" dirty="0" smtClean="0">
                <a:latin typeface="Calibri" pitchFamily="34" charset="0"/>
              </a:rPr>
              <a:t> </a:t>
            </a:r>
            <a:r>
              <a:rPr lang="en-US" sz="2000" b="0" dirty="0" err="1" smtClean="0">
                <a:latin typeface="Calibri" pitchFamily="34" charset="0"/>
              </a:rPr>
              <a:t>mudanças</a:t>
            </a:r>
            <a:r>
              <a:rPr lang="en-US" sz="2000" b="0" dirty="0" smtClean="0">
                <a:latin typeface="Calibri" pitchFamily="34" charset="0"/>
              </a:rPr>
              <a:t> </a:t>
            </a:r>
            <a:r>
              <a:rPr lang="en-US" sz="2000" b="0" dirty="0" err="1" smtClean="0">
                <a:latin typeface="Calibri" pitchFamily="34" charset="0"/>
              </a:rPr>
              <a:t>sazonais</a:t>
            </a:r>
            <a:r>
              <a:rPr lang="en-US" sz="2000" b="0" dirty="0" smtClean="0">
                <a:latin typeface="Calibri" pitchFamily="34" charset="0"/>
              </a:rPr>
              <a:t>, </a:t>
            </a:r>
            <a:r>
              <a:rPr lang="en-US" sz="2000" b="0" dirty="0" err="1" smtClean="0">
                <a:latin typeface="Calibri" pitchFamily="34" charset="0"/>
              </a:rPr>
              <a:t>especialmente</a:t>
            </a:r>
            <a:r>
              <a:rPr lang="en-US" sz="2000" dirty="0" smtClean="0">
                <a:latin typeface="Calibri" pitchFamily="34" charset="0"/>
              </a:rPr>
              <a:t> no </a:t>
            </a:r>
            <a:r>
              <a:rPr lang="en-US" sz="2000" dirty="0" err="1" smtClean="0">
                <a:latin typeface="Calibri" pitchFamily="34" charset="0"/>
              </a:rPr>
              <a:t>sentido</a:t>
            </a:r>
            <a:r>
              <a:rPr lang="en-US" sz="2000" dirty="0" smtClean="0">
                <a:latin typeface="Calibri" pitchFamily="34" charset="0"/>
              </a:rPr>
              <a:t> de </a:t>
            </a:r>
            <a:r>
              <a:rPr lang="en-US" sz="2000" dirty="0" err="1" smtClean="0">
                <a:latin typeface="Calibri" pitchFamily="34" charset="0"/>
              </a:rPr>
              <a:t>mais</a:t>
            </a:r>
            <a:r>
              <a:rPr lang="en-US" sz="2000" dirty="0" smtClean="0">
                <a:latin typeface="Calibri" pitchFamily="34" charset="0"/>
              </a:rPr>
              <a:t> </a:t>
            </a:r>
            <a:r>
              <a:rPr lang="en-US" sz="2000" b="0" dirty="0" err="1" smtClean="0">
                <a:latin typeface="Calibri" pitchFamily="34" charset="0"/>
              </a:rPr>
              <a:t>chuva</a:t>
            </a:r>
            <a:r>
              <a:rPr lang="en-US" sz="2000" b="0" dirty="0" smtClean="0">
                <a:latin typeface="Calibri" pitchFamily="34" charset="0"/>
              </a:rPr>
              <a:t>/</a:t>
            </a:r>
            <a:r>
              <a:rPr lang="en-US" sz="2000" b="0" dirty="0" err="1" smtClean="0">
                <a:latin typeface="Calibri" pitchFamily="34" charset="0"/>
              </a:rPr>
              <a:t>neve</a:t>
            </a:r>
            <a:r>
              <a:rPr lang="en-US" sz="2000" b="0" dirty="0" smtClean="0">
                <a:latin typeface="Calibri" pitchFamily="34" charset="0"/>
              </a:rPr>
              <a:t> </a:t>
            </a:r>
            <a:r>
              <a:rPr lang="en-US" sz="2000" dirty="0" smtClean="0">
                <a:latin typeface="Calibri" pitchFamily="34" charset="0"/>
              </a:rPr>
              <a:t>no</a:t>
            </a:r>
            <a:r>
              <a:rPr lang="en-US" sz="2000" b="0" dirty="0" smtClean="0">
                <a:latin typeface="Calibri" pitchFamily="34" charset="0"/>
              </a:rPr>
              <a:t> </a:t>
            </a:r>
            <a:r>
              <a:rPr lang="en-US" sz="2000" b="0" dirty="0" err="1" smtClean="0">
                <a:latin typeface="Calibri" pitchFamily="34" charset="0"/>
              </a:rPr>
              <a:t>outono</a:t>
            </a:r>
            <a:r>
              <a:rPr lang="en-US" sz="2000" b="0" dirty="0" smtClean="0">
                <a:latin typeface="Calibri" pitchFamily="34" charset="0"/>
              </a:rPr>
              <a:t> e </a:t>
            </a:r>
            <a:r>
              <a:rPr lang="en-US" sz="2000" b="0" dirty="0" err="1" smtClean="0">
                <a:latin typeface="Calibri" pitchFamily="34" charset="0"/>
              </a:rPr>
              <a:t>inverno</a:t>
            </a:r>
            <a:r>
              <a:rPr lang="en-US" sz="2000" b="0" dirty="0" smtClean="0">
                <a:latin typeface="Calibri" pitchFamily="34" charset="0"/>
              </a:rPr>
              <a:t>, e </a:t>
            </a:r>
            <a:r>
              <a:rPr lang="en-US" sz="2000" b="0" dirty="0" err="1" smtClean="0">
                <a:latin typeface="Calibri" pitchFamily="34" charset="0"/>
              </a:rPr>
              <a:t>verões</a:t>
            </a:r>
            <a:r>
              <a:rPr lang="en-US" sz="2000" b="0" dirty="0" smtClean="0">
                <a:latin typeface="Calibri" pitchFamily="34" charset="0"/>
              </a:rPr>
              <a:t> </a:t>
            </a:r>
            <a:r>
              <a:rPr lang="en-US" sz="2000" dirty="0" err="1" smtClean="0">
                <a:latin typeface="Calibri" pitchFamily="34" charset="0"/>
              </a:rPr>
              <a:t>mais</a:t>
            </a:r>
            <a:r>
              <a:rPr lang="en-US" sz="2000" dirty="0" smtClean="0">
                <a:latin typeface="Calibri" pitchFamily="34" charset="0"/>
              </a:rPr>
              <a:t> </a:t>
            </a:r>
            <a:r>
              <a:rPr lang="en-US" sz="2000" dirty="0" err="1" smtClean="0">
                <a:latin typeface="Calibri" pitchFamily="34" charset="0"/>
              </a:rPr>
              <a:t>secos</a:t>
            </a:r>
            <a:r>
              <a:rPr lang="en-US" sz="2000" dirty="0" smtClean="0">
                <a:latin typeface="Calibri" pitchFamily="34" charset="0"/>
              </a:rPr>
              <a:t>.</a:t>
            </a:r>
            <a:endParaRPr lang="en-US" sz="2000" dirty="0">
              <a:latin typeface="Calibri" pitchFamily="34" charset="0"/>
            </a:endParaRPr>
          </a:p>
        </p:txBody>
      </p:sp>
      <p:sp>
        <p:nvSpPr>
          <p:cNvPr id="178182" name="Text Box 6"/>
          <p:cNvSpPr txBox="1">
            <a:spLocks noChangeArrowheads="1"/>
          </p:cNvSpPr>
          <p:nvPr/>
        </p:nvSpPr>
        <p:spPr bwMode="auto">
          <a:xfrm>
            <a:off x="0" y="6553200"/>
            <a:ext cx="7848600" cy="304800"/>
          </a:xfrm>
          <a:prstGeom prst="rect">
            <a:avLst/>
          </a:prstGeom>
          <a:noFill/>
          <a:ln w="9525">
            <a:noFill/>
            <a:miter lim="800000"/>
            <a:headEnd/>
            <a:tailEnd/>
          </a:ln>
        </p:spPr>
        <p:txBody>
          <a:bodyPr>
            <a:spAutoFit/>
          </a:bodyPr>
          <a:lstStyle/>
          <a:p>
            <a:r>
              <a:rPr lang="en-US" sz="1400" b="0">
                <a:latin typeface="Calibri" pitchFamily="34" charset="0"/>
              </a:rPr>
              <a:t>Mote and Salath</a:t>
            </a:r>
            <a:r>
              <a:rPr lang="en-US" sz="1400" b="0">
                <a:latin typeface="Calibri" pitchFamily="34" charset="0"/>
                <a:cs typeface="Arial" charset="0"/>
              </a:rPr>
              <a:t>é,</a:t>
            </a:r>
            <a:r>
              <a:rPr lang="en-US" sz="1400" b="0">
                <a:latin typeface="Calibri" pitchFamily="34" charset="0"/>
              </a:rPr>
              <a:t> 2010</a:t>
            </a:r>
          </a:p>
        </p:txBody>
      </p:sp>
      <p:sp>
        <p:nvSpPr>
          <p:cNvPr id="7" name="Title 6"/>
          <p:cNvSpPr>
            <a:spLocks noGrp="1"/>
          </p:cNvSpPr>
          <p:nvPr>
            <p:ph type="title" idx="4294967295"/>
          </p:nvPr>
        </p:nvSpPr>
        <p:spPr>
          <a:xfrm>
            <a:off x="304800" y="152400"/>
            <a:ext cx="8229600" cy="715963"/>
          </a:xfrm>
        </p:spPr>
        <p:txBody>
          <a:bodyPr>
            <a:noAutofit/>
          </a:bodyPr>
          <a:lstStyle/>
          <a:p>
            <a:r>
              <a:rPr lang="pt-BR" sz="3600" noProof="0" dirty="0" smtClean="0"/>
              <a:t>Mudanças projetadas na precipitação anual</a:t>
            </a:r>
          </a:p>
        </p:txBody>
      </p:sp>
      <p:sp>
        <p:nvSpPr>
          <p:cNvPr id="9" name="Rectangle 8"/>
          <p:cNvSpPr/>
          <p:nvPr/>
        </p:nvSpPr>
        <p:spPr>
          <a:xfrm>
            <a:off x="8498332" y="381000"/>
            <a:ext cx="466795" cy="276999"/>
          </a:xfrm>
          <a:prstGeom prst="rect">
            <a:avLst/>
          </a:prstGeom>
          <a:noFill/>
        </p:spPr>
        <p:txBody>
          <a:bodyPr wrap="none" lIns="91440" tIns="45720" rIns="91440" bIns="45720">
            <a:spAutoFit/>
          </a:bodyPr>
          <a:lstStyle/>
          <a:p>
            <a:pPr algn="ctr"/>
            <a:r>
              <a:rPr lang="en-US" sz="12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HH</a:t>
            </a:r>
            <a:endParaRPr lang="en-US" sz="1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3" cstate="email"/>
          <a:srcRect/>
          <a:stretch>
            <a:fillRect/>
          </a:stretch>
        </p:blipFill>
        <p:spPr bwMode="auto">
          <a:xfrm>
            <a:off x="0" y="0"/>
            <a:ext cx="4836695" cy="6858000"/>
          </a:xfrm>
          <a:prstGeom prst="rect">
            <a:avLst/>
          </a:prstGeom>
          <a:noFill/>
        </p:spPr>
      </p:pic>
      <p:sp>
        <p:nvSpPr>
          <p:cNvPr id="111619" name="Rectangle 3"/>
          <p:cNvSpPr>
            <a:spLocks noChangeArrowheads="1"/>
          </p:cNvSpPr>
          <p:nvPr/>
        </p:nvSpPr>
        <p:spPr bwMode="auto">
          <a:xfrm>
            <a:off x="5513388" y="1989415"/>
            <a:ext cx="2716212" cy="4616649"/>
          </a:xfrm>
          <a:prstGeom prst="rect">
            <a:avLst/>
          </a:prstGeom>
          <a:noFill/>
          <a:ln w="9525">
            <a:noFill/>
            <a:miter lim="800000"/>
            <a:headEnd/>
            <a:tailEnd/>
          </a:ln>
          <a:effectLst/>
        </p:spPr>
        <p:txBody>
          <a:bodyPr>
            <a:spAutoFit/>
          </a:bodyPr>
          <a:lstStyle/>
          <a:p>
            <a:pPr algn="l" eaLnBrk="0" hangingPunct="0"/>
            <a:r>
              <a:rPr lang="en-US" sz="2400" dirty="0" smtClean="0">
                <a:latin typeface="Times" pitchFamily="18" charset="0"/>
              </a:rPr>
              <a:t>Como o </a:t>
            </a:r>
            <a:r>
              <a:rPr lang="en-US" sz="2400" dirty="0" err="1" smtClean="0">
                <a:latin typeface="Times" pitchFamily="18" charset="0"/>
              </a:rPr>
              <a:t>Oeste</a:t>
            </a:r>
            <a:r>
              <a:rPr lang="en-US" sz="2400" dirty="0" smtClean="0">
                <a:latin typeface="Times" pitchFamily="18" charset="0"/>
              </a:rPr>
              <a:t> </a:t>
            </a:r>
            <a:r>
              <a:rPr lang="en-US" sz="2400" dirty="0" err="1" smtClean="0">
                <a:latin typeface="Times" pitchFamily="18" charset="0"/>
              </a:rPr>
              <a:t>americano</a:t>
            </a:r>
            <a:r>
              <a:rPr lang="en-US" sz="2400" dirty="0" smtClean="0">
                <a:latin typeface="Times" pitchFamily="18" charset="0"/>
              </a:rPr>
              <a:t> se </a:t>
            </a:r>
            <a:r>
              <a:rPr lang="en-US" sz="2400" dirty="0" err="1" smtClean="0">
                <a:latin typeface="Times" pitchFamily="18" charset="0"/>
              </a:rPr>
              <a:t>aquece</a:t>
            </a:r>
            <a:r>
              <a:rPr lang="en-US" sz="2400" dirty="0" smtClean="0">
                <a:latin typeface="Times" pitchFamily="18" charset="0"/>
              </a:rPr>
              <a:t>, a </a:t>
            </a:r>
            <a:r>
              <a:rPr lang="en-US" sz="2400" dirty="0" err="1" smtClean="0">
                <a:latin typeface="Times" pitchFamily="18" charset="0"/>
              </a:rPr>
              <a:t>vazão</a:t>
            </a:r>
            <a:r>
              <a:rPr lang="en-US" sz="2400" dirty="0" smtClean="0">
                <a:latin typeface="Times" pitchFamily="18" charset="0"/>
              </a:rPr>
              <a:t> </a:t>
            </a:r>
            <a:r>
              <a:rPr lang="en-US" sz="2400" dirty="0" err="1" smtClean="0">
                <a:latin typeface="Times" pitchFamily="18" charset="0"/>
              </a:rPr>
              <a:t>aumenta</a:t>
            </a:r>
            <a:r>
              <a:rPr lang="en-US" sz="2400" dirty="0" smtClean="0">
                <a:latin typeface="Times" pitchFamily="18" charset="0"/>
              </a:rPr>
              <a:t> </a:t>
            </a:r>
            <a:r>
              <a:rPr lang="en-US" sz="2400" dirty="0" err="1" smtClean="0">
                <a:latin typeface="Times" pitchFamily="18" charset="0"/>
              </a:rPr>
              <a:t>na</a:t>
            </a:r>
            <a:r>
              <a:rPr lang="en-US" sz="2400" dirty="0" smtClean="0">
                <a:latin typeface="Times" pitchFamily="18" charset="0"/>
              </a:rPr>
              <a:t> primavera e </a:t>
            </a:r>
            <a:r>
              <a:rPr lang="en-US" sz="2400" dirty="0" err="1" smtClean="0">
                <a:latin typeface="Times" pitchFamily="18" charset="0"/>
              </a:rPr>
              <a:t>diminui</a:t>
            </a:r>
            <a:r>
              <a:rPr lang="en-US" sz="2400" dirty="0" smtClean="0">
                <a:latin typeface="Times" pitchFamily="18" charset="0"/>
              </a:rPr>
              <a:t> no </a:t>
            </a:r>
            <a:r>
              <a:rPr lang="en-US" sz="2400" dirty="0" err="1" smtClean="0">
                <a:latin typeface="Times" pitchFamily="18" charset="0"/>
              </a:rPr>
              <a:t>verão</a:t>
            </a:r>
            <a:endParaRPr lang="en-US" sz="2400" dirty="0" smtClean="0">
              <a:latin typeface="Times" pitchFamily="18" charset="0"/>
            </a:endParaRPr>
          </a:p>
          <a:p>
            <a:pPr algn="l" eaLnBrk="0" hangingPunct="0"/>
            <a:endParaRPr lang="en-US" sz="2400" dirty="0">
              <a:latin typeface="Times" pitchFamily="18" charset="0"/>
            </a:endParaRPr>
          </a:p>
          <a:p>
            <a:pPr algn="l" eaLnBrk="0" hangingPunct="0"/>
            <a:r>
              <a:rPr lang="en-US" dirty="0">
                <a:latin typeface="Times" pitchFamily="18" charset="0"/>
              </a:rPr>
              <a:t>Stewart IT, </a:t>
            </a:r>
            <a:r>
              <a:rPr lang="en-US" dirty="0" err="1">
                <a:latin typeface="Times" pitchFamily="18" charset="0"/>
              </a:rPr>
              <a:t>Cayan</a:t>
            </a:r>
            <a:r>
              <a:rPr lang="en-US" dirty="0">
                <a:latin typeface="Times" pitchFamily="18" charset="0"/>
              </a:rPr>
              <a:t> DR, </a:t>
            </a:r>
            <a:r>
              <a:rPr lang="en-US" dirty="0" err="1">
                <a:latin typeface="Times" pitchFamily="18" charset="0"/>
              </a:rPr>
              <a:t>Dettinger</a:t>
            </a:r>
            <a:r>
              <a:rPr lang="en-US" dirty="0">
                <a:latin typeface="Times" pitchFamily="18" charset="0"/>
              </a:rPr>
              <a:t> MD, 2005: Changes toward earlier </a:t>
            </a:r>
            <a:r>
              <a:rPr lang="en-US" dirty="0" err="1">
                <a:latin typeface="Times" pitchFamily="18" charset="0"/>
              </a:rPr>
              <a:t>streamflow</a:t>
            </a:r>
            <a:r>
              <a:rPr lang="en-US" dirty="0">
                <a:latin typeface="Times" pitchFamily="18" charset="0"/>
              </a:rPr>
              <a:t> timing across western North America, J. Climate, 18 (8): 1136-1155</a:t>
            </a:r>
          </a:p>
          <a:p>
            <a:pPr algn="l" eaLnBrk="0" hangingPunct="0"/>
            <a:endParaRPr lang="en-US" dirty="0">
              <a:latin typeface="Times" pitchFamily="18" charset="0"/>
            </a:endParaRPr>
          </a:p>
        </p:txBody>
      </p:sp>
      <p:sp>
        <p:nvSpPr>
          <p:cNvPr id="4" name="Title 3"/>
          <p:cNvSpPr>
            <a:spLocks noGrp="1"/>
          </p:cNvSpPr>
          <p:nvPr>
            <p:ph type="title" idx="4294967295"/>
          </p:nvPr>
        </p:nvSpPr>
        <p:spPr>
          <a:xfrm>
            <a:off x="5257800" y="152400"/>
            <a:ext cx="3886200" cy="1676400"/>
          </a:xfrm>
        </p:spPr>
        <p:txBody>
          <a:bodyPr>
            <a:noAutofit/>
          </a:bodyPr>
          <a:lstStyle/>
          <a:p>
            <a:r>
              <a:rPr lang="pt-BR" sz="3600" noProof="0" dirty="0" err="1" smtClean="0"/>
              <a:t>Tendencias</a:t>
            </a:r>
            <a:r>
              <a:rPr lang="pt-BR" sz="3600" noProof="0" dirty="0" smtClean="0"/>
              <a:t> </a:t>
            </a:r>
            <a:r>
              <a:rPr lang="pt-BR" sz="3600" dirty="0" smtClean="0"/>
              <a:t>na </a:t>
            </a:r>
            <a:r>
              <a:rPr lang="pt-BR" sz="3600" noProof="0" dirty="0" smtClean="0"/>
              <a:t>vazão </a:t>
            </a:r>
            <a:r>
              <a:rPr lang="pt-BR" sz="3600" noProof="0" dirty="0" err="1" smtClean="0"/>
              <a:t>fracional</a:t>
            </a:r>
            <a:r>
              <a:rPr lang="pt-BR" sz="3600" noProof="0" dirty="0" smtClean="0"/>
              <a:t> de rios </a:t>
            </a:r>
            <a:endParaRPr lang="pt-BR" sz="3600" noProof="0" dirty="0"/>
          </a:p>
        </p:txBody>
      </p:sp>
      <p:sp>
        <p:nvSpPr>
          <p:cNvPr id="6" name="Rectangle 5"/>
          <p:cNvSpPr/>
          <p:nvPr/>
        </p:nvSpPr>
        <p:spPr>
          <a:xfrm>
            <a:off x="8498332" y="381000"/>
            <a:ext cx="466795" cy="276999"/>
          </a:xfrm>
          <a:prstGeom prst="rect">
            <a:avLst/>
          </a:prstGeom>
          <a:noFill/>
        </p:spPr>
        <p:txBody>
          <a:bodyPr wrap="none" lIns="91440" tIns="45720" rIns="91440" bIns="45720">
            <a:spAutoFit/>
          </a:bodyPr>
          <a:lstStyle/>
          <a:p>
            <a:pPr algn="ctr"/>
            <a:r>
              <a:rPr lang="en-US" sz="12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HH</a:t>
            </a:r>
            <a:endParaRPr lang="en-US" sz="1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2" cstate="email"/>
          <a:srcRect t="8081" b="15152"/>
          <a:stretch>
            <a:fillRect/>
          </a:stretch>
        </p:blipFill>
        <p:spPr bwMode="auto">
          <a:xfrm>
            <a:off x="2895600" y="2963863"/>
            <a:ext cx="3414713" cy="3392487"/>
          </a:xfrm>
          <a:prstGeom prst="rect">
            <a:avLst/>
          </a:prstGeom>
          <a:noFill/>
          <a:ln w="9525">
            <a:noFill/>
            <a:miter lim="800000"/>
            <a:headEnd/>
            <a:tailEnd/>
          </a:ln>
          <a:effectLst/>
        </p:spPr>
      </p:pic>
      <p:pic>
        <p:nvPicPr>
          <p:cNvPr id="113667" name="Picture 3"/>
          <p:cNvPicPr>
            <a:picLocks noChangeAspect="1" noChangeArrowheads="1"/>
          </p:cNvPicPr>
          <p:nvPr/>
        </p:nvPicPr>
        <p:blipFill>
          <a:blip r:embed="rId3" cstate="email"/>
          <a:srcRect l="3922" t="8081" r="11111" b="14142"/>
          <a:stretch>
            <a:fillRect/>
          </a:stretch>
        </p:blipFill>
        <p:spPr bwMode="auto">
          <a:xfrm>
            <a:off x="76200" y="2963863"/>
            <a:ext cx="2900363" cy="3436937"/>
          </a:xfrm>
          <a:prstGeom prst="rect">
            <a:avLst/>
          </a:prstGeom>
          <a:noFill/>
          <a:ln w="9525">
            <a:noFill/>
            <a:miter lim="800000"/>
            <a:headEnd/>
            <a:tailEnd/>
          </a:ln>
          <a:effectLst/>
        </p:spPr>
      </p:pic>
      <p:pic>
        <p:nvPicPr>
          <p:cNvPr id="113668" name="Picture 4"/>
          <p:cNvPicPr>
            <a:picLocks noChangeAspect="1" noChangeArrowheads="1"/>
          </p:cNvPicPr>
          <p:nvPr/>
        </p:nvPicPr>
        <p:blipFill>
          <a:blip r:embed="rId4" cstate="email"/>
          <a:srcRect l="3922" t="8081" r="9804" b="15152"/>
          <a:stretch>
            <a:fillRect/>
          </a:stretch>
        </p:blipFill>
        <p:spPr bwMode="auto">
          <a:xfrm>
            <a:off x="6019800" y="2963863"/>
            <a:ext cx="2944813" cy="3392487"/>
          </a:xfrm>
          <a:prstGeom prst="rect">
            <a:avLst/>
          </a:prstGeom>
          <a:noFill/>
          <a:ln w="9525">
            <a:noFill/>
            <a:miter lim="800000"/>
            <a:headEnd/>
            <a:tailEnd/>
          </a:ln>
          <a:effectLst/>
        </p:spPr>
      </p:pic>
      <p:sp>
        <p:nvSpPr>
          <p:cNvPr id="113669" name="Rectangle 5"/>
          <p:cNvSpPr>
            <a:spLocks noChangeArrowheads="1"/>
          </p:cNvSpPr>
          <p:nvPr/>
        </p:nvSpPr>
        <p:spPr bwMode="auto">
          <a:xfrm>
            <a:off x="609600" y="3505200"/>
            <a:ext cx="1219200" cy="914400"/>
          </a:xfrm>
          <a:prstGeom prst="rect">
            <a:avLst/>
          </a:prstGeom>
          <a:noFill/>
          <a:ln w="25400">
            <a:solidFill>
              <a:schemeClr val="tx1"/>
            </a:solidFill>
            <a:miter lim="800000"/>
            <a:headEnd/>
            <a:tailEnd/>
          </a:ln>
          <a:effectLst/>
        </p:spPr>
        <p:txBody>
          <a:bodyPr wrap="none" anchor="ctr"/>
          <a:lstStyle/>
          <a:p>
            <a:endParaRPr lang="en-US"/>
          </a:p>
        </p:txBody>
      </p:sp>
      <p:sp>
        <p:nvSpPr>
          <p:cNvPr id="113670" name="Rectangle 6"/>
          <p:cNvSpPr>
            <a:spLocks noChangeArrowheads="1"/>
          </p:cNvSpPr>
          <p:nvPr/>
        </p:nvSpPr>
        <p:spPr bwMode="auto">
          <a:xfrm>
            <a:off x="609600" y="4419600"/>
            <a:ext cx="1676400" cy="1295400"/>
          </a:xfrm>
          <a:prstGeom prst="rect">
            <a:avLst/>
          </a:prstGeom>
          <a:noFill/>
          <a:ln w="25400">
            <a:solidFill>
              <a:schemeClr val="tx1"/>
            </a:solidFill>
            <a:miter lim="800000"/>
            <a:headEnd/>
            <a:tailEnd/>
          </a:ln>
          <a:effectLst/>
        </p:spPr>
        <p:txBody>
          <a:bodyPr wrap="none" anchor="ctr"/>
          <a:lstStyle/>
          <a:p>
            <a:endParaRPr lang="en-US"/>
          </a:p>
        </p:txBody>
      </p:sp>
      <p:sp>
        <p:nvSpPr>
          <p:cNvPr id="113675" name="Text Box 11"/>
          <p:cNvSpPr txBox="1">
            <a:spLocks noChangeArrowheads="1"/>
          </p:cNvSpPr>
          <p:nvPr/>
        </p:nvSpPr>
        <p:spPr bwMode="auto">
          <a:xfrm>
            <a:off x="3505200" y="6415088"/>
            <a:ext cx="2044149" cy="369332"/>
          </a:xfrm>
          <a:prstGeom prst="rect">
            <a:avLst/>
          </a:prstGeom>
          <a:noFill/>
          <a:ln w="9525">
            <a:noFill/>
            <a:miter lim="800000"/>
            <a:headEnd/>
            <a:tailEnd/>
          </a:ln>
          <a:effectLst/>
        </p:spPr>
        <p:txBody>
          <a:bodyPr wrap="none">
            <a:spAutoFit/>
          </a:bodyPr>
          <a:lstStyle/>
          <a:p>
            <a:pPr algn="l"/>
            <a:r>
              <a:rPr lang="en-US" dirty="0" err="1" smtClean="0"/>
              <a:t>Abril</a:t>
            </a:r>
            <a:r>
              <a:rPr lang="en-US" dirty="0" smtClean="0"/>
              <a:t> </a:t>
            </a:r>
            <a:r>
              <a:rPr lang="en-US" dirty="0"/>
              <a:t>1 SWE (mm)</a:t>
            </a:r>
          </a:p>
        </p:txBody>
      </p:sp>
      <p:sp>
        <p:nvSpPr>
          <p:cNvPr id="113676" name="Text Box 12"/>
          <p:cNvSpPr txBox="1">
            <a:spLocks noChangeArrowheads="1"/>
          </p:cNvSpPr>
          <p:nvPr/>
        </p:nvSpPr>
        <p:spPr bwMode="auto">
          <a:xfrm>
            <a:off x="400050" y="2597150"/>
            <a:ext cx="2110706" cy="369332"/>
          </a:xfrm>
          <a:prstGeom prst="rect">
            <a:avLst/>
          </a:prstGeom>
          <a:noFill/>
          <a:ln w="9525">
            <a:noFill/>
            <a:miter lim="800000"/>
            <a:headEnd/>
            <a:tailEnd/>
          </a:ln>
          <a:effectLst/>
        </p:spPr>
        <p:txBody>
          <a:bodyPr wrap="none">
            <a:spAutoFit/>
          </a:bodyPr>
          <a:lstStyle/>
          <a:p>
            <a:pPr algn="l"/>
            <a:r>
              <a:rPr lang="en-US" dirty="0"/>
              <a:t>20</a:t>
            </a:r>
            <a:r>
              <a:rPr lang="en-US" baseline="30000" dirty="0"/>
              <a:t>th</a:t>
            </a:r>
            <a:r>
              <a:rPr lang="en-US" dirty="0"/>
              <a:t> Century Climate</a:t>
            </a:r>
          </a:p>
        </p:txBody>
      </p:sp>
      <p:sp>
        <p:nvSpPr>
          <p:cNvPr id="113677" name="Text Box 13"/>
          <p:cNvSpPr txBox="1">
            <a:spLocks noChangeArrowheads="1"/>
          </p:cNvSpPr>
          <p:nvPr/>
        </p:nvSpPr>
        <p:spPr bwMode="auto">
          <a:xfrm>
            <a:off x="3581400" y="2597150"/>
            <a:ext cx="1712328" cy="369332"/>
          </a:xfrm>
          <a:prstGeom prst="rect">
            <a:avLst/>
          </a:prstGeom>
          <a:noFill/>
          <a:ln w="9525">
            <a:noFill/>
            <a:miter lim="800000"/>
            <a:headEnd/>
            <a:tailEnd/>
          </a:ln>
          <a:effectLst/>
        </p:spPr>
        <p:txBody>
          <a:bodyPr wrap="none">
            <a:spAutoFit/>
          </a:bodyPr>
          <a:lstStyle/>
          <a:p>
            <a:pPr algn="l"/>
            <a:r>
              <a:rPr lang="en-US" dirty="0"/>
              <a:t>“2020s” (+1.7 C)</a:t>
            </a:r>
          </a:p>
        </p:txBody>
      </p:sp>
      <p:sp>
        <p:nvSpPr>
          <p:cNvPr id="113678" name="Text Box 14"/>
          <p:cNvSpPr txBox="1">
            <a:spLocks noChangeArrowheads="1"/>
          </p:cNvSpPr>
          <p:nvPr/>
        </p:nvSpPr>
        <p:spPr bwMode="auto">
          <a:xfrm>
            <a:off x="6553200" y="2597150"/>
            <a:ext cx="1882247" cy="369332"/>
          </a:xfrm>
          <a:prstGeom prst="rect">
            <a:avLst/>
          </a:prstGeom>
          <a:noFill/>
          <a:ln w="9525">
            <a:noFill/>
            <a:miter lim="800000"/>
            <a:headEnd/>
            <a:tailEnd/>
          </a:ln>
          <a:effectLst/>
        </p:spPr>
        <p:txBody>
          <a:bodyPr wrap="none">
            <a:spAutoFit/>
          </a:bodyPr>
          <a:lstStyle/>
          <a:p>
            <a:pPr algn="l"/>
            <a:r>
              <a:rPr lang="en-US" dirty="0"/>
              <a:t>“2040s” (+ 2.25 C)</a:t>
            </a:r>
          </a:p>
        </p:txBody>
      </p:sp>
      <p:sp>
        <p:nvSpPr>
          <p:cNvPr id="113679" name="Text Box 15"/>
          <p:cNvSpPr txBox="1">
            <a:spLocks noChangeArrowheads="1"/>
          </p:cNvSpPr>
          <p:nvPr/>
        </p:nvSpPr>
        <p:spPr bwMode="auto">
          <a:xfrm>
            <a:off x="3886200" y="3505200"/>
            <a:ext cx="896399" cy="461665"/>
          </a:xfrm>
          <a:prstGeom prst="rect">
            <a:avLst/>
          </a:prstGeom>
          <a:noFill/>
          <a:ln w="9525">
            <a:noFill/>
            <a:miter lim="800000"/>
            <a:headEnd/>
            <a:tailEnd/>
          </a:ln>
          <a:effectLst/>
        </p:spPr>
        <p:txBody>
          <a:bodyPr wrap="none">
            <a:spAutoFit/>
          </a:bodyPr>
          <a:lstStyle/>
          <a:p>
            <a:pPr algn="l"/>
            <a:r>
              <a:rPr lang="en-US" sz="2400" b="1" dirty="0"/>
              <a:t>-3.6%</a:t>
            </a:r>
          </a:p>
        </p:txBody>
      </p:sp>
      <p:sp>
        <p:nvSpPr>
          <p:cNvPr id="113680" name="Text Box 16"/>
          <p:cNvSpPr txBox="1">
            <a:spLocks noChangeArrowheads="1"/>
          </p:cNvSpPr>
          <p:nvPr/>
        </p:nvSpPr>
        <p:spPr bwMode="auto">
          <a:xfrm>
            <a:off x="6697663" y="3505200"/>
            <a:ext cx="1051891" cy="461665"/>
          </a:xfrm>
          <a:prstGeom prst="rect">
            <a:avLst/>
          </a:prstGeom>
          <a:noFill/>
          <a:ln w="9525">
            <a:noFill/>
            <a:miter lim="800000"/>
            <a:headEnd/>
            <a:tailEnd/>
          </a:ln>
          <a:effectLst/>
        </p:spPr>
        <p:txBody>
          <a:bodyPr wrap="none">
            <a:spAutoFit/>
          </a:bodyPr>
          <a:lstStyle/>
          <a:p>
            <a:pPr algn="l"/>
            <a:r>
              <a:rPr lang="en-US" sz="2400" b="1" dirty="0"/>
              <a:t>-11.5%</a:t>
            </a:r>
          </a:p>
        </p:txBody>
      </p:sp>
      <p:sp>
        <p:nvSpPr>
          <p:cNvPr id="113722" name="Rectangle 58"/>
          <p:cNvSpPr>
            <a:spLocks noChangeArrowheads="1"/>
          </p:cNvSpPr>
          <p:nvPr/>
        </p:nvSpPr>
        <p:spPr bwMode="auto">
          <a:xfrm>
            <a:off x="3581400" y="3505200"/>
            <a:ext cx="1219200" cy="914400"/>
          </a:xfrm>
          <a:prstGeom prst="rect">
            <a:avLst/>
          </a:prstGeom>
          <a:noFill/>
          <a:ln w="25400">
            <a:solidFill>
              <a:schemeClr val="tx1"/>
            </a:solidFill>
            <a:miter lim="800000"/>
            <a:headEnd/>
            <a:tailEnd/>
          </a:ln>
          <a:effectLst/>
        </p:spPr>
        <p:txBody>
          <a:bodyPr wrap="none" anchor="ctr"/>
          <a:lstStyle/>
          <a:p>
            <a:endParaRPr lang="en-US"/>
          </a:p>
        </p:txBody>
      </p:sp>
      <p:sp>
        <p:nvSpPr>
          <p:cNvPr id="113723" name="Rectangle 59"/>
          <p:cNvSpPr>
            <a:spLocks noChangeArrowheads="1"/>
          </p:cNvSpPr>
          <p:nvPr/>
        </p:nvSpPr>
        <p:spPr bwMode="auto">
          <a:xfrm>
            <a:off x="3581400" y="4419600"/>
            <a:ext cx="1676400" cy="1295400"/>
          </a:xfrm>
          <a:prstGeom prst="rect">
            <a:avLst/>
          </a:prstGeom>
          <a:noFill/>
          <a:ln w="25400">
            <a:solidFill>
              <a:schemeClr val="tx1"/>
            </a:solidFill>
            <a:miter lim="800000"/>
            <a:headEnd/>
            <a:tailEnd/>
          </a:ln>
          <a:effectLst/>
        </p:spPr>
        <p:txBody>
          <a:bodyPr wrap="none" anchor="ctr"/>
          <a:lstStyle/>
          <a:p>
            <a:endParaRPr lang="en-US"/>
          </a:p>
        </p:txBody>
      </p:sp>
      <p:sp>
        <p:nvSpPr>
          <p:cNvPr id="113724" name="Rectangle 60"/>
          <p:cNvSpPr>
            <a:spLocks noChangeArrowheads="1"/>
          </p:cNvSpPr>
          <p:nvPr/>
        </p:nvSpPr>
        <p:spPr bwMode="auto">
          <a:xfrm>
            <a:off x="6553200" y="3505200"/>
            <a:ext cx="1219200" cy="914400"/>
          </a:xfrm>
          <a:prstGeom prst="rect">
            <a:avLst/>
          </a:prstGeom>
          <a:noFill/>
          <a:ln w="25400">
            <a:solidFill>
              <a:schemeClr val="tx1"/>
            </a:solidFill>
            <a:miter lim="800000"/>
            <a:headEnd/>
            <a:tailEnd/>
          </a:ln>
          <a:effectLst/>
        </p:spPr>
        <p:txBody>
          <a:bodyPr wrap="none" anchor="ctr"/>
          <a:lstStyle/>
          <a:p>
            <a:endParaRPr lang="en-US"/>
          </a:p>
        </p:txBody>
      </p:sp>
      <p:sp>
        <p:nvSpPr>
          <p:cNvPr id="113725" name="Rectangle 61"/>
          <p:cNvSpPr>
            <a:spLocks noChangeArrowheads="1"/>
          </p:cNvSpPr>
          <p:nvPr/>
        </p:nvSpPr>
        <p:spPr bwMode="auto">
          <a:xfrm>
            <a:off x="6553200" y="4419600"/>
            <a:ext cx="1676400" cy="1295400"/>
          </a:xfrm>
          <a:prstGeom prst="rect">
            <a:avLst/>
          </a:prstGeom>
          <a:noFill/>
          <a:ln w="25400">
            <a:solidFill>
              <a:schemeClr val="tx1"/>
            </a:solidFill>
            <a:miter lim="800000"/>
            <a:headEnd/>
            <a:tailEnd/>
          </a:ln>
          <a:effectLst/>
        </p:spPr>
        <p:txBody>
          <a:bodyPr wrap="none" anchor="ctr"/>
          <a:lstStyle/>
          <a:p>
            <a:endParaRPr lang="en-US"/>
          </a:p>
        </p:txBody>
      </p:sp>
      <p:sp>
        <p:nvSpPr>
          <p:cNvPr id="113726" name="Text Box 62"/>
          <p:cNvSpPr txBox="1">
            <a:spLocks noChangeArrowheads="1"/>
          </p:cNvSpPr>
          <p:nvPr/>
        </p:nvSpPr>
        <p:spPr bwMode="auto">
          <a:xfrm>
            <a:off x="3581400" y="5334000"/>
            <a:ext cx="1051891" cy="461665"/>
          </a:xfrm>
          <a:prstGeom prst="rect">
            <a:avLst/>
          </a:prstGeom>
          <a:noFill/>
          <a:ln w="9525">
            <a:noFill/>
            <a:miter lim="800000"/>
            <a:headEnd/>
            <a:tailEnd/>
          </a:ln>
          <a:effectLst/>
        </p:spPr>
        <p:txBody>
          <a:bodyPr wrap="none">
            <a:spAutoFit/>
          </a:bodyPr>
          <a:lstStyle/>
          <a:p>
            <a:pPr algn="l"/>
            <a:r>
              <a:rPr lang="en-US" sz="2400" b="1"/>
              <a:t>-21.4%</a:t>
            </a:r>
          </a:p>
        </p:txBody>
      </p:sp>
      <p:sp>
        <p:nvSpPr>
          <p:cNvPr id="113727" name="Text Box 63"/>
          <p:cNvSpPr txBox="1">
            <a:spLocks noChangeArrowheads="1"/>
          </p:cNvSpPr>
          <p:nvPr/>
        </p:nvSpPr>
        <p:spPr bwMode="auto">
          <a:xfrm>
            <a:off x="6553200" y="5334000"/>
            <a:ext cx="1051891" cy="461665"/>
          </a:xfrm>
          <a:prstGeom prst="rect">
            <a:avLst/>
          </a:prstGeom>
          <a:noFill/>
          <a:ln w="9525">
            <a:noFill/>
            <a:miter lim="800000"/>
            <a:headEnd/>
            <a:tailEnd/>
          </a:ln>
          <a:effectLst/>
        </p:spPr>
        <p:txBody>
          <a:bodyPr wrap="none">
            <a:spAutoFit/>
          </a:bodyPr>
          <a:lstStyle/>
          <a:p>
            <a:pPr algn="l"/>
            <a:r>
              <a:rPr lang="en-US" sz="2400" b="1" dirty="0"/>
              <a:t>-34.8%</a:t>
            </a:r>
          </a:p>
        </p:txBody>
      </p:sp>
      <p:sp>
        <p:nvSpPr>
          <p:cNvPr id="20" name="Title 19"/>
          <p:cNvSpPr>
            <a:spLocks noGrp="1"/>
          </p:cNvSpPr>
          <p:nvPr>
            <p:ph type="title" idx="4294967295"/>
          </p:nvPr>
        </p:nvSpPr>
        <p:spPr>
          <a:xfrm>
            <a:off x="457200" y="228600"/>
            <a:ext cx="8229600" cy="944563"/>
          </a:xfrm>
        </p:spPr>
        <p:txBody>
          <a:bodyPr>
            <a:noAutofit/>
          </a:bodyPr>
          <a:lstStyle/>
          <a:p>
            <a:r>
              <a:rPr lang="pt-BR" noProof="0" dirty="0" smtClean="0"/>
              <a:t>Mudanças no acúmulo de neve Simulada em 1º de abril</a:t>
            </a:r>
            <a:endParaRPr lang="pt-BR" noProof="0" dirty="0"/>
          </a:p>
        </p:txBody>
      </p:sp>
      <p:sp>
        <p:nvSpPr>
          <p:cNvPr id="21" name="Text Placeholder 20"/>
          <p:cNvSpPr>
            <a:spLocks noGrp="1"/>
          </p:cNvSpPr>
          <p:nvPr>
            <p:ph type="body" idx="4294967295"/>
          </p:nvPr>
        </p:nvSpPr>
        <p:spPr>
          <a:xfrm>
            <a:off x="457200" y="1295400"/>
            <a:ext cx="8229600" cy="990600"/>
          </a:xfrm>
        </p:spPr>
        <p:txBody>
          <a:bodyPr>
            <a:normAutofit/>
          </a:bodyPr>
          <a:lstStyle/>
          <a:p>
            <a:pPr algn="ctr" rtl="0" eaLnBrk="1" latinLnBrk="0" hangingPunct="1">
              <a:buNone/>
            </a:pPr>
            <a:r>
              <a:rPr lang="pt-BR" sz="2400" kern="1200" noProof="0" dirty="0" smtClean="0"/>
              <a:t>Bacia do rio Columbia no lado</a:t>
            </a:r>
            <a:r>
              <a:rPr lang="pt-BR" sz="2400" kern="1200" noProof="0" dirty="0" smtClean="0">
                <a:solidFill>
                  <a:schemeClr val="tx1"/>
                </a:solidFill>
                <a:latin typeface="+mn-lt"/>
                <a:ea typeface="+mn-ea"/>
                <a:cs typeface="+mn-cs"/>
              </a:rPr>
              <a:t> Canadense e dos EUA</a:t>
            </a:r>
            <a:endParaRPr lang="pt-BR" sz="2400" noProof="0" dirty="0" smtClean="0"/>
          </a:p>
          <a:p>
            <a:pPr algn="ctr" rtl="0" eaLnBrk="1" latinLnBrk="0" hangingPunct="1">
              <a:buNone/>
            </a:pPr>
            <a:r>
              <a:rPr lang="pt-BR" sz="2400" kern="1200" noProof="0" dirty="0" smtClean="0">
                <a:solidFill>
                  <a:schemeClr val="tx1"/>
                </a:solidFill>
                <a:latin typeface="+mn-lt"/>
                <a:ea typeface="+mn-ea"/>
                <a:cs typeface="+mn-cs"/>
              </a:rPr>
              <a:t>(% </a:t>
            </a:r>
            <a:r>
              <a:rPr lang="pt-BR" sz="2400" kern="1200" noProof="0" dirty="0" smtClean="0">
                <a:solidFill>
                  <a:schemeClr val="tx1"/>
                </a:solidFill>
                <a:latin typeface="+mn-lt"/>
                <a:ea typeface="+mn-ea"/>
                <a:cs typeface="+mn-cs"/>
              </a:rPr>
              <a:t>de mudança relativa </a:t>
            </a:r>
            <a:r>
              <a:rPr lang="pt-BR" sz="2400" kern="1200" noProof="0" dirty="0" smtClean="0">
                <a:solidFill>
                  <a:schemeClr val="tx1"/>
                </a:solidFill>
                <a:latin typeface="+mn-lt"/>
                <a:ea typeface="+mn-ea"/>
                <a:cs typeface="+mn-cs"/>
              </a:rPr>
              <a:t>ao clima atual)</a:t>
            </a:r>
            <a:endParaRPr lang="pt-BR" sz="2400" noProof="0" dirty="0" smtClean="0"/>
          </a:p>
          <a:p>
            <a:pPr algn="ctr">
              <a:buNone/>
            </a:pPr>
            <a:endParaRPr lang="pt-BR" sz="2400"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3669"/>
                                        </p:tgtEl>
                                        <p:attrNameLst>
                                          <p:attrName>style.visibility</p:attrName>
                                        </p:attrNameLst>
                                      </p:cBhvr>
                                      <p:to>
                                        <p:strVal val="visible"/>
                                      </p:to>
                                    </p:set>
                                    <p:anim calcmode="lin" valueType="num">
                                      <p:cBhvr additive="base">
                                        <p:cTn id="7" dur="500" fill="hold"/>
                                        <p:tgtEl>
                                          <p:spTgt spid="113669"/>
                                        </p:tgtEl>
                                        <p:attrNameLst>
                                          <p:attrName>ppt_x</p:attrName>
                                        </p:attrNameLst>
                                      </p:cBhvr>
                                      <p:tavLst>
                                        <p:tav tm="0">
                                          <p:val>
                                            <p:strVal val="#ppt_x"/>
                                          </p:val>
                                        </p:tav>
                                        <p:tav tm="100000">
                                          <p:val>
                                            <p:strVal val="#ppt_x"/>
                                          </p:val>
                                        </p:tav>
                                      </p:tavLst>
                                    </p:anim>
                                    <p:anim calcmode="lin" valueType="num">
                                      <p:cBhvr additive="base">
                                        <p:cTn id="8" dur="500" fill="hold"/>
                                        <p:tgtEl>
                                          <p:spTgt spid="11366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3670"/>
                                        </p:tgtEl>
                                        <p:attrNameLst>
                                          <p:attrName>style.visibility</p:attrName>
                                        </p:attrNameLst>
                                      </p:cBhvr>
                                      <p:to>
                                        <p:strVal val="visible"/>
                                      </p:to>
                                    </p:set>
                                    <p:anim calcmode="lin" valueType="num">
                                      <p:cBhvr additive="base">
                                        <p:cTn id="11" dur="500" fill="hold"/>
                                        <p:tgtEl>
                                          <p:spTgt spid="113670"/>
                                        </p:tgtEl>
                                        <p:attrNameLst>
                                          <p:attrName>ppt_x</p:attrName>
                                        </p:attrNameLst>
                                      </p:cBhvr>
                                      <p:tavLst>
                                        <p:tav tm="0">
                                          <p:val>
                                            <p:strVal val="#ppt_x"/>
                                          </p:val>
                                        </p:tav>
                                        <p:tav tm="100000">
                                          <p:val>
                                            <p:strVal val="#ppt_x"/>
                                          </p:val>
                                        </p:tav>
                                      </p:tavLst>
                                    </p:anim>
                                    <p:anim calcmode="lin" valueType="num">
                                      <p:cBhvr additive="base">
                                        <p:cTn id="12" dur="500" fill="hold"/>
                                        <p:tgtEl>
                                          <p:spTgt spid="11367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3679"/>
                                        </p:tgtEl>
                                        <p:attrNameLst>
                                          <p:attrName>style.visibility</p:attrName>
                                        </p:attrNameLst>
                                      </p:cBhvr>
                                      <p:to>
                                        <p:strVal val="visible"/>
                                      </p:to>
                                    </p:set>
                                    <p:anim calcmode="lin" valueType="num">
                                      <p:cBhvr additive="base">
                                        <p:cTn id="15" dur="500" fill="hold"/>
                                        <p:tgtEl>
                                          <p:spTgt spid="113679"/>
                                        </p:tgtEl>
                                        <p:attrNameLst>
                                          <p:attrName>ppt_x</p:attrName>
                                        </p:attrNameLst>
                                      </p:cBhvr>
                                      <p:tavLst>
                                        <p:tav tm="0">
                                          <p:val>
                                            <p:strVal val="#ppt_x"/>
                                          </p:val>
                                        </p:tav>
                                        <p:tav tm="100000">
                                          <p:val>
                                            <p:strVal val="#ppt_x"/>
                                          </p:val>
                                        </p:tav>
                                      </p:tavLst>
                                    </p:anim>
                                    <p:anim calcmode="lin" valueType="num">
                                      <p:cBhvr additive="base">
                                        <p:cTn id="16" dur="500" fill="hold"/>
                                        <p:tgtEl>
                                          <p:spTgt spid="11367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3680"/>
                                        </p:tgtEl>
                                        <p:attrNameLst>
                                          <p:attrName>style.visibility</p:attrName>
                                        </p:attrNameLst>
                                      </p:cBhvr>
                                      <p:to>
                                        <p:strVal val="visible"/>
                                      </p:to>
                                    </p:set>
                                    <p:anim calcmode="lin" valueType="num">
                                      <p:cBhvr additive="base">
                                        <p:cTn id="19" dur="500" fill="hold"/>
                                        <p:tgtEl>
                                          <p:spTgt spid="113680"/>
                                        </p:tgtEl>
                                        <p:attrNameLst>
                                          <p:attrName>ppt_x</p:attrName>
                                        </p:attrNameLst>
                                      </p:cBhvr>
                                      <p:tavLst>
                                        <p:tav tm="0">
                                          <p:val>
                                            <p:strVal val="#ppt_x"/>
                                          </p:val>
                                        </p:tav>
                                        <p:tav tm="100000">
                                          <p:val>
                                            <p:strVal val="#ppt_x"/>
                                          </p:val>
                                        </p:tav>
                                      </p:tavLst>
                                    </p:anim>
                                    <p:anim calcmode="lin" valueType="num">
                                      <p:cBhvr additive="base">
                                        <p:cTn id="20" dur="500" fill="hold"/>
                                        <p:tgtEl>
                                          <p:spTgt spid="11368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3722"/>
                                        </p:tgtEl>
                                        <p:attrNameLst>
                                          <p:attrName>style.visibility</p:attrName>
                                        </p:attrNameLst>
                                      </p:cBhvr>
                                      <p:to>
                                        <p:strVal val="visible"/>
                                      </p:to>
                                    </p:set>
                                    <p:anim calcmode="lin" valueType="num">
                                      <p:cBhvr additive="base">
                                        <p:cTn id="23" dur="500" fill="hold"/>
                                        <p:tgtEl>
                                          <p:spTgt spid="113722"/>
                                        </p:tgtEl>
                                        <p:attrNameLst>
                                          <p:attrName>ppt_x</p:attrName>
                                        </p:attrNameLst>
                                      </p:cBhvr>
                                      <p:tavLst>
                                        <p:tav tm="0">
                                          <p:val>
                                            <p:strVal val="#ppt_x"/>
                                          </p:val>
                                        </p:tav>
                                        <p:tav tm="100000">
                                          <p:val>
                                            <p:strVal val="#ppt_x"/>
                                          </p:val>
                                        </p:tav>
                                      </p:tavLst>
                                    </p:anim>
                                    <p:anim calcmode="lin" valueType="num">
                                      <p:cBhvr additive="base">
                                        <p:cTn id="24" dur="500" fill="hold"/>
                                        <p:tgtEl>
                                          <p:spTgt spid="11372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3723"/>
                                        </p:tgtEl>
                                        <p:attrNameLst>
                                          <p:attrName>style.visibility</p:attrName>
                                        </p:attrNameLst>
                                      </p:cBhvr>
                                      <p:to>
                                        <p:strVal val="visible"/>
                                      </p:to>
                                    </p:set>
                                    <p:anim calcmode="lin" valueType="num">
                                      <p:cBhvr additive="base">
                                        <p:cTn id="27" dur="500" fill="hold"/>
                                        <p:tgtEl>
                                          <p:spTgt spid="113723"/>
                                        </p:tgtEl>
                                        <p:attrNameLst>
                                          <p:attrName>ppt_x</p:attrName>
                                        </p:attrNameLst>
                                      </p:cBhvr>
                                      <p:tavLst>
                                        <p:tav tm="0">
                                          <p:val>
                                            <p:strVal val="#ppt_x"/>
                                          </p:val>
                                        </p:tav>
                                        <p:tav tm="100000">
                                          <p:val>
                                            <p:strVal val="#ppt_x"/>
                                          </p:val>
                                        </p:tav>
                                      </p:tavLst>
                                    </p:anim>
                                    <p:anim calcmode="lin" valueType="num">
                                      <p:cBhvr additive="base">
                                        <p:cTn id="28" dur="500" fill="hold"/>
                                        <p:tgtEl>
                                          <p:spTgt spid="11372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3724"/>
                                        </p:tgtEl>
                                        <p:attrNameLst>
                                          <p:attrName>style.visibility</p:attrName>
                                        </p:attrNameLst>
                                      </p:cBhvr>
                                      <p:to>
                                        <p:strVal val="visible"/>
                                      </p:to>
                                    </p:set>
                                    <p:anim calcmode="lin" valueType="num">
                                      <p:cBhvr additive="base">
                                        <p:cTn id="31" dur="500" fill="hold"/>
                                        <p:tgtEl>
                                          <p:spTgt spid="113724"/>
                                        </p:tgtEl>
                                        <p:attrNameLst>
                                          <p:attrName>ppt_x</p:attrName>
                                        </p:attrNameLst>
                                      </p:cBhvr>
                                      <p:tavLst>
                                        <p:tav tm="0">
                                          <p:val>
                                            <p:strVal val="#ppt_x"/>
                                          </p:val>
                                        </p:tav>
                                        <p:tav tm="100000">
                                          <p:val>
                                            <p:strVal val="#ppt_x"/>
                                          </p:val>
                                        </p:tav>
                                      </p:tavLst>
                                    </p:anim>
                                    <p:anim calcmode="lin" valueType="num">
                                      <p:cBhvr additive="base">
                                        <p:cTn id="32" dur="500" fill="hold"/>
                                        <p:tgtEl>
                                          <p:spTgt spid="11372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3725"/>
                                        </p:tgtEl>
                                        <p:attrNameLst>
                                          <p:attrName>style.visibility</p:attrName>
                                        </p:attrNameLst>
                                      </p:cBhvr>
                                      <p:to>
                                        <p:strVal val="visible"/>
                                      </p:to>
                                    </p:set>
                                    <p:anim calcmode="lin" valueType="num">
                                      <p:cBhvr additive="base">
                                        <p:cTn id="35" dur="500" fill="hold"/>
                                        <p:tgtEl>
                                          <p:spTgt spid="113725"/>
                                        </p:tgtEl>
                                        <p:attrNameLst>
                                          <p:attrName>ppt_x</p:attrName>
                                        </p:attrNameLst>
                                      </p:cBhvr>
                                      <p:tavLst>
                                        <p:tav tm="0">
                                          <p:val>
                                            <p:strVal val="#ppt_x"/>
                                          </p:val>
                                        </p:tav>
                                        <p:tav tm="100000">
                                          <p:val>
                                            <p:strVal val="#ppt_x"/>
                                          </p:val>
                                        </p:tav>
                                      </p:tavLst>
                                    </p:anim>
                                    <p:anim calcmode="lin" valueType="num">
                                      <p:cBhvr additive="base">
                                        <p:cTn id="36" dur="500" fill="hold"/>
                                        <p:tgtEl>
                                          <p:spTgt spid="11372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3726"/>
                                        </p:tgtEl>
                                        <p:attrNameLst>
                                          <p:attrName>style.visibility</p:attrName>
                                        </p:attrNameLst>
                                      </p:cBhvr>
                                      <p:to>
                                        <p:strVal val="visible"/>
                                      </p:to>
                                    </p:set>
                                    <p:anim calcmode="lin" valueType="num">
                                      <p:cBhvr additive="base">
                                        <p:cTn id="39" dur="500" fill="hold"/>
                                        <p:tgtEl>
                                          <p:spTgt spid="113726"/>
                                        </p:tgtEl>
                                        <p:attrNameLst>
                                          <p:attrName>ppt_x</p:attrName>
                                        </p:attrNameLst>
                                      </p:cBhvr>
                                      <p:tavLst>
                                        <p:tav tm="0">
                                          <p:val>
                                            <p:strVal val="#ppt_x"/>
                                          </p:val>
                                        </p:tav>
                                        <p:tav tm="100000">
                                          <p:val>
                                            <p:strVal val="#ppt_x"/>
                                          </p:val>
                                        </p:tav>
                                      </p:tavLst>
                                    </p:anim>
                                    <p:anim calcmode="lin" valueType="num">
                                      <p:cBhvr additive="base">
                                        <p:cTn id="40" dur="500" fill="hold"/>
                                        <p:tgtEl>
                                          <p:spTgt spid="11372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3727"/>
                                        </p:tgtEl>
                                        <p:attrNameLst>
                                          <p:attrName>style.visibility</p:attrName>
                                        </p:attrNameLst>
                                      </p:cBhvr>
                                      <p:to>
                                        <p:strVal val="visible"/>
                                      </p:to>
                                    </p:set>
                                    <p:anim calcmode="lin" valueType="num">
                                      <p:cBhvr additive="base">
                                        <p:cTn id="43" dur="500" fill="hold"/>
                                        <p:tgtEl>
                                          <p:spTgt spid="113727"/>
                                        </p:tgtEl>
                                        <p:attrNameLst>
                                          <p:attrName>ppt_x</p:attrName>
                                        </p:attrNameLst>
                                      </p:cBhvr>
                                      <p:tavLst>
                                        <p:tav tm="0">
                                          <p:val>
                                            <p:strVal val="#ppt_x"/>
                                          </p:val>
                                        </p:tav>
                                        <p:tav tm="100000">
                                          <p:val>
                                            <p:strVal val="#ppt_x"/>
                                          </p:val>
                                        </p:tav>
                                      </p:tavLst>
                                    </p:anim>
                                    <p:anim calcmode="lin" valueType="num">
                                      <p:cBhvr additive="base">
                                        <p:cTn id="44" dur="500" fill="hold"/>
                                        <p:tgtEl>
                                          <p:spTgt spid="1137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9" grpId="0" animBg="1"/>
      <p:bldP spid="113670" grpId="0" animBg="1"/>
      <p:bldP spid="113679" grpId="0"/>
      <p:bldP spid="113680" grpId="0"/>
      <p:bldP spid="113722" grpId="0" animBg="1"/>
      <p:bldP spid="113723" grpId="0" animBg="1"/>
      <p:bldP spid="113724" grpId="0" animBg="1"/>
      <p:bldP spid="113725" grpId="0" animBg="1"/>
      <p:bldP spid="113726" grpId="0"/>
      <p:bldP spid="1137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3" cstate="email"/>
          <a:srcRect/>
          <a:stretch>
            <a:fillRect/>
          </a:stretch>
        </p:blipFill>
        <p:spPr bwMode="auto">
          <a:xfrm>
            <a:off x="2057400" y="3048000"/>
            <a:ext cx="5943600" cy="3395662"/>
          </a:xfrm>
          <a:prstGeom prst="rect">
            <a:avLst/>
          </a:prstGeom>
          <a:noFill/>
          <a:ln w="9525">
            <a:noFill/>
            <a:miter lim="800000"/>
            <a:headEnd/>
            <a:tailEnd/>
          </a:ln>
          <a:effectLst/>
        </p:spPr>
      </p:pic>
      <p:sp>
        <p:nvSpPr>
          <p:cNvPr id="130051" name="Rectangle 3"/>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endParaRPr lang="en-US" sz="3600" dirty="0"/>
          </a:p>
        </p:txBody>
      </p:sp>
      <p:sp>
        <p:nvSpPr>
          <p:cNvPr id="130052" name="Text Box 4"/>
          <p:cNvSpPr txBox="1">
            <a:spLocks noChangeArrowheads="1"/>
          </p:cNvSpPr>
          <p:nvPr/>
        </p:nvSpPr>
        <p:spPr bwMode="auto">
          <a:xfrm>
            <a:off x="4648200" y="3810000"/>
            <a:ext cx="955675" cy="366713"/>
          </a:xfrm>
          <a:prstGeom prst="rect">
            <a:avLst/>
          </a:prstGeom>
          <a:noFill/>
          <a:ln w="9525">
            <a:noFill/>
            <a:miter lim="800000"/>
            <a:headEnd/>
            <a:tailEnd/>
          </a:ln>
          <a:effectLst/>
        </p:spPr>
        <p:txBody>
          <a:bodyPr wrap="none">
            <a:spAutoFit/>
          </a:bodyPr>
          <a:lstStyle/>
          <a:p>
            <a:pPr algn="l"/>
            <a:r>
              <a:rPr lang="en-US" b="1">
                <a:effectLst>
                  <a:outerShdw blurRad="38100" dist="38100" dir="2700000" algn="tl">
                    <a:srgbClr val="C0C0C0"/>
                  </a:outerShdw>
                </a:effectLst>
              </a:rPr>
              <a:t>+1.7 °C</a:t>
            </a:r>
          </a:p>
        </p:txBody>
      </p:sp>
      <p:sp>
        <p:nvSpPr>
          <p:cNvPr id="130053" name="Text Box 5"/>
          <p:cNvSpPr txBox="1">
            <a:spLocks noChangeArrowheads="1"/>
          </p:cNvSpPr>
          <p:nvPr/>
        </p:nvSpPr>
        <p:spPr bwMode="auto">
          <a:xfrm>
            <a:off x="6553200" y="3810000"/>
            <a:ext cx="955675" cy="366713"/>
          </a:xfrm>
          <a:prstGeom prst="rect">
            <a:avLst/>
          </a:prstGeom>
          <a:noFill/>
          <a:ln w="9525">
            <a:noFill/>
            <a:miter lim="800000"/>
            <a:headEnd/>
            <a:tailEnd/>
          </a:ln>
          <a:effectLst/>
        </p:spPr>
        <p:txBody>
          <a:bodyPr wrap="none">
            <a:spAutoFit/>
          </a:bodyPr>
          <a:lstStyle/>
          <a:p>
            <a:pPr algn="l"/>
            <a:r>
              <a:rPr lang="en-US" b="1">
                <a:effectLst>
                  <a:outerShdw blurRad="38100" dist="38100" dir="2700000" algn="tl">
                    <a:srgbClr val="C0C0C0"/>
                  </a:outerShdw>
                </a:effectLst>
              </a:rPr>
              <a:t>+2.3 °C</a:t>
            </a:r>
          </a:p>
        </p:txBody>
      </p:sp>
      <p:sp>
        <p:nvSpPr>
          <p:cNvPr id="130054" name="Rectangle 6"/>
          <p:cNvSpPr>
            <a:spLocks noChangeArrowheads="1"/>
          </p:cNvSpPr>
          <p:nvPr/>
        </p:nvSpPr>
        <p:spPr bwMode="auto">
          <a:xfrm>
            <a:off x="304800" y="1447800"/>
            <a:ext cx="8610600" cy="4205287"/>
          </a:xfrm>
          <a:prstGeom prst="rect">
            <a:avLst/>
          </a:prstGeom>
          <a:noFill/>
          <a:ln w="9525">
            <a:noFill/>
            <a:miter lim="800000"/>
            <a:headEnd/>
            <a:tailEnd/>
          </a:ln>
          <a:effectLst/>
        </p:spPr>
        <p:txBody>
          <a:bodyPr/>
          <a:lstStyle/>
          <a:p>
            <a:pPr marL="342900" indent="-342900" algn="l">
              <a:lnSpc>
                <a:spcPct val="90000"/>
              </a:lnSpc>
              <a:spcBef>
                <a:spcPct val="20000"/>
              </a:spcBef>
              <a:buFontTx/>
              <a:buChar char="•"/>
            </a:pPr>
            <a:r>
              <a:rPr lang="en-US" sz="2200" b="1" dirty="0" err="1" smtClean="0">
                <a:solidFill>
                  <a:srgbClr val="FF0000"/>
                </a:solidFill>
              </a:rPr>
              <a:t>Temperaturas</a:t>
            </a:r>
            <a:r>
              <a:rPr lang="en-US" sz="2200" b="1" dirty="0" smtClean="0">
                <a:solidFill>
                  <a:srgbClr val="FF0000"/>
                </a:solidFill>
              </a:rPr>
              <a:t> </a:t>
            </a:r>
            <a:r>
              <a:rPr lang="en-US" sz="2200" b="1" dirty="0" err="1" smtClean="0">
                <a:solidFill>
                  <a:srgbClr val="FF0000"/>
                </a:solidFill>
              </a:rPr>
              <a:t>elevadas</a:t>
            </a:r>
            <a:r>
              <a:rPr lang="en-US" sz="2200" b="1" dirty="0" smtClean="0">
                <a:solidFill>
                  <a:srgbClr val="FF0000"/>
                </a:solidFill>
              </a:rPr>
              <a:t> </a:t>
            </a:r>
            <a:r>
              <a:rPr lang="en-US" sz="2200" b="1" dirty="0" err="1" smtClean="0">
                <a:solidFill>
                  <a:srgbClr val="FF0000"/>
                </a:solidFill>
              </a:rPr>
              <a:t>irão</a:t>
            </a:r>
            <a:r>
              <a:rPr lang="en-US" sz="2200" b="1" dirty="0" smtClean="0">
                <a:solidFill>
                  <a:srgbClr val="FF0000"/>
                </a:solidFill>
              </a:rPr>
              <a:t> </a:t>
            </a:r>
            <a:r>
              <a:rPr lang="en-US" sz="2200" b="1" dirty="0" err="1" smtClean="0">
                <a:solidFill>
                  <a:srgbClr val="FF0000"/>
                </a:solidFill>
              </a:rPr>
              <a:t>aumentar</a:t>
            </a:r>
            <a:r>
              <a:rPr lang="en-US" sz="2200" b="1" dirty="0" smtClean="0">
                <a:solidFill>
                  <a:srgbClr val="FF0000"/>
                </a:solidFill>
              </a:rPr>
              <a:t> o </a:t>
            </a:r>
            <a:r>
              <a:rPr lang="en-US" sz="2200" b="1" dirty="0" err="1" smtClean="0">
                <a:solidFill>
                  <a:srgbClr val="FF0000"/>
                </a:solidFill>
              </a:rPr>
              <a:t>estresse</a:t>
            </a:r>
            <a:r>
              <a:rPr lang="en-US" sz="2200" b="1" dirty="0" smtClean="0">
                <a:solidFill>
                  <a:srgbClr val="FF0000"/>
                </a:solidFill>
              </a:rPr>
              <a:t> dos </a:t>
            </a:r>
            <a:r>
              <a:rPr lang="en-US" sz="2200" b="1" dirty="0" err="1" smtClean="0">
                <a:solidFill>
                  <a:srgbClr val="FF0000"/>
                </a:solidFill>
              </a:rPr>
              <a:t>peixes</a:t>
            </a:r>
            <a:r>
              <a:rPr lang="en-US" sz="2200" b="1" dirty="0" smtClean="0">
                <a:solidFill>
                  <a:srgbClr val="FF0000"/>
                </a:solidFill>
              </a:rPr>
              <a:t> de </a:t>
            </a:r>
            <a:r>
              <a:rPr lang="en-US" sz="2200" b="1" dirty="0" err="1" smtClean="0">
                <a:solidFill>
                  <a:srgbClr val="FF0000"/>
                </a:solidFill>
              </a:rPr>
              <a:t>água</a:t>
            </a:r>
            <a:r>
              <a:rPr lang="en-US" sz="2200" b="1" dirty="0" smtClean="0">
                <a:solidFill>
                  <a:srgbClr val="FF0000"/>
                </a:solidFill>
              </a:rPr>
              <a:t> </a:t>
            </a:r>
            <a:r>
              <a:rPr lang="en-US" sz="2200" b="1" dirty="0" err="1" smtClean="0">
                <a:solidFill>
                  <a:srgbClr val="FF0000"/>
                </a:solidFill>
              </a:rPr>
              <a:t>fria</a:t>
            </a:r>
            <a:r>
              <a:rPr lang="en-US" sz="2200" b="1" dirty="0" smtClean="0">
                <a:solidFill>
                  <a:srgbClr val="FF0000"/>
                </a:solidFill>
              </a:rPr>
              <a:t> </a:t>
            </a:r>
            <a:r>
              <a:rPr lang="en-US" sz="2200" b="1" dirty="0" err="1" smtClean="0">
                <a:solidFill>
                  <a:srgbClr val="FF0000"/>
                </a:solidFill>
              </a:rPr>
              <a:t>nas</a:t>
            </a:r>
            <a:r>
              <a:rPr lang="en-US" sz="2200" b="1" dirty="0" smtClean="0">
                <a:solidFill>
                  <a:srgbClr val="FF0000"/>
                </a:solidFill>
              </a:rPr>
              <a:t> </a:t>
            </a:r>
            <a:r>
              <a:rPr lang="en-US" sz="2200" b="1" dirty="0" err="1" smtClean="0">
                <a:solidFill>
                  <a:srgbClr val="FF0000"/>
                </a:solidFill>
              </a:rPr>
              <a:t>regiões</a:t>
            </a:r>
            <a:r>
              <a:rPr lang="en-US" sz="2200" b="1" dirty="0" smtClean="0">
                <a:solidFill>
                  <a:srgbClr val="FF0000"/>
                </a:solidFill>
              </a:rPr>
              <a:t> </a:t>
            </a:r>
            <a:r>
              <a:rPr lang="en-US" sz="2200" b="1" dirty="0" err="1" smtClean="0">
                <a:solidFill>
                  <a:srgbClr val="FF0000"/>
                </a:solidFill>
              </a:rPr>
              <a:t>mais</a:t>
            </a:r>
            <a:r>
              <a:rPr lang="en-US" sz="2200" b="1" dirty="0" smtClean="0">
                <a:solidFill>
                  <a:srgbClr val="FF0000"/>
                </a:solidFill>
              </a:rPr>
              <a:t> </a:t>
            </a:r>
            <a:r>
              <a:rPr lang="en-US" sz="2200" b="1" dirty="0" err="1" smtClean="0">
                <a:solidFill>
                  <a:srgbClr val="FF0000"/>
                </a:solidFill>
              </a:rPr>
              <a:t>quentes</a:t>
            </a:r>
            <a:r>
              <a:rPr lang="en-US" sz="2200" b="1" dirty="0" smtClean="0">
                <a:solidFill>
                  <a:srgbClr val="FF0000"/>
                </a:solidFill>
              </a:rPr>
              <a:t>.  </a:t>
            </a:r>
          </a:p>
          <a:p>
            <a:pPr marL="669925" lvl="1" indent="-325438" algn="l">
              <a:lnSpc>
                <a:spcPct val="90000"/>
              </a:lnSpc>
              <a:spcBef>
                <a:spcPct val="20000"/>
              </a:spcBef>
              <a:buFontTx/>
              <a:buChar char="–"/>
            </a:pPr>
            <a:r>
              <a:rPr lang="en-US" dirty="0" smtClean="0"/>
              <a:t>Uma </a:t>
            </a:r>
            <a:r>
              <a:rPr lang="en-US" dirty="0" err="1" smtClean="0"/>
              <a:t>média</a:t>
            </a:r>
            <a:r>
              <a:rPr lang="en-US" dirty="0" smtClean="0"/>
              <a:t> mensal da </a:t>
            </a:r>
            <a:r>
              <a:rPr lang="en-US" dirty="0" err="1" smtClean="0"/>
              <a:t>temperatura</a:t>
            </a:r>
            <a:r>
              <a:rPr lang="en-US" dirty="0" smtClean="0"/>
              <a:t> da </a:t>
            </a:r>
            <a:r>
              <a:rPr lang="en-US" dirty="0" err="1" smtClean="0"/>
              <a:t>água</a:t>
            </a:r>
            <a:r>
              <a:rPr lang="en-US" dirty="0" smtClean="0"/>
              <a:t> de 68ºF </a:t>
            </a:r>
            <a:r>
              <a:rPr lang="en-US" dirty="0"/>
              <a:t>(20ºC)</a:t>
            </a:r>
            <a:r>
              <a:rPr lang="en-US" dirty="0" smtClean="0"/>
              <a:t> tem </a:t>
            </a:r>
            <a:r>
              <a:rPr lang="en-US" dirty="0" err="1" smtClean="0"/>
              <a:t>sido</a:t>
            </a:r>
            <a:r>
              <a:rPr lang="en-US" dirty="0" smtClean="0"/>
              <a:t> </a:t>
            </a:r>
            <a:r>
              <a:rPr lang="en-US" dirty="0" err="1" smtClean="0"/>
              <a:t>usada</a:t>
            </a:r>
            <a:r>
              <a:rPr lang="en-US" dirty="0" smtClean="0"/>
              <a:t> </a:t>
            </a:r>
            <a:r>
              <a:rPr lang="en-US" dirty="0" err="1" smtClean="0"/>
              <a:t>como</a:t>
            </a:r>
            <a:r>
              <a:rPr lang="en-US" dirty="0" smtClean="0"/>
              <a:t> </a:t>
            </a:r>
            <a:r>
              <a:rPr lang="en-US" dirty="0" err="1" smtClean="0"/>
              <a:t>limite</a:t>
            </a:r>
            <a:r>
              <a:rPr lang="en-US" dirty="0" smtClean="0"/>
              <a:t> superior </a:t>
            </a:r>
            <a:r>
              <a:rPr lang="en-US" dirty="0" err="1" smtClean="0"/>
              <a:t>para</a:t>
            </a:r>
            <a:r>
              <a:rPr lang="en-US" dirty="0" smtClean="0"/>
              <a:t> habitat dos </a:t>
            </a:r>
            <a:r>
              <a:rPr lang="en-US" dirty="0" err="1" smtClean="0"/>
              <a:t>peixes</a:t>
            </a:r>
            <a:r>
              <a:rPr lang="en-US" dirty="0" smtClean="0"/>
              <a:t> de </a:t>
            </a:r>
            <a:r>
              <a:rPr lang="en-US" dirty="0" err="1" smtClean="0"/>
              <a:t>águas</a:t>
            </a:r>
            <a:r>
              <a:rPr lang="en-US" dirty="0" smtClean="0"/>
              <a:t> </a:t>
            </a:r>
            <a:r>
              <a:rPr lang="en-US" dirty="0" err="1" smtClean="0"/>
              <a:t>frias</a:t>
            </a:r>
            <a:r>
              <a:rPr lang="en-US" dirty="0" smtClean="0"/>
              <a:t>, e </a:t>
            </a:r>
            <a:r>
              <a:rPr lang="en-US" dirty="0" err="1" smtClean="0"/>
              <a:t>sabe</a:t>
            </a:r>
            <a:r>
              <a:rPr lang="en-US" dirty="0" smtClean="0"/>
              <a:t>-se </a:t>
            </a:r>
            <a:r>
              <a:rPr lang="en-US" dirty="0" err="1" smtClean="0"/>
              <a:t>que</a:t>
            </a:r>
            <a:r>
              <a:rPr lang="en-US" dirty="0" smtClean="0"/>
              <a:t> </a:t>
            </a:r>
            <a:r>
              <a:rPr lang="en-US" dirty="0" err="1" smtClean="0"/>
              <a:t>esta</a:t>
            </a:r>
            <a:r>
              <a:rPr lang="en-US" dirty="0" smtClean="0"/>
              <a:t> </a:t>
            </a:r>
            <a:r>
              <a:rPr lang="en-US" dirty="0" err="1" smtClean="0"/>
              <a:t>temperatura</a:t>
            </a:r>
            <a:r>
              <a:rPr lang="en-US" dirty="0" smtClean="0"/>
              <a:t> </a:t>
            </a:r>
            <a:r>
              <a:rPr lang="en-US" dirty="0" err="1" smtClean="0"/>
              <a:t>estressa</a:t>
            </a:r>
            <a:r>
              <a:rPr lang="en-US" dirty="0" smtClean="0"/>
              <a:t> o </a:t>
            </a:r>
            <a:r>
              <a:rPr lang="en-US" dirty="0" err="1" smtClean="0"/>
              <a:t>Salmão</a:t>
            </a:r>
            <a:r>
              <a:rPr lang="en-US" dirty="0" smtClean="0"/>
              <a:t> do </a:t>
            </a:r>
            <a:r>
              <a:rPr lang="en-US" dirty="0" err="1" smtClean="0"/>
              <a:t>Pacífico</a:t>
            </a:r>
            <a:r>
              <a:rPr lang="en-US" dirty="0" smtClean="0"/>
              <a:t> </a:t>
            </a:r>
            <a:r>
              <a:rPr lang="en-US" dirty="0" err="1" smtClean="0"/>
              <a:t>durante</a:t>
            </a:r>
            <a:r>
              <a:rPr lang="en-US" dirty="0" smtClean="0"/>
              <a:t> a </a:t>
            </a:r>
            <a:r>
              <a:rPr lang="en-US" dirty="0" err="1" smtClean="0"/>
              <a:t>migração</a:t>
            </a:r>
            <a:r>
              <a:rPr lang="en-US" dirty="0" smtClean="0"/>
              <a:t> </a:t>
            </a:r>
            <a:r>
              <a:rPr lang="en-US" dirty="0" err="1" smtClean="0"/>
              <a:t>em</a:t>
            </a:r>
            <a:r>
              <a:rPr lang="en-US" dirty="0" smtClean="0"/>
              <a:t> </a:t>
            </a:r>
            <a:r>
              <a:rPr lang="en-US" dirty="0" err="1" smtClean="0"/>
              <a:t>água</a:t>
            </a:r>
            <a:r>
              <a:rPr lang="en-US" dirty="0" smtClean="0"/>
              <a:t> </a:t>
            </a:r>
            <a:r>
              <a:rPr lang="en-US" dirty="0" err="1" smtClean="0"/>
              <a:t>doce</a:t>
            </a:r>
            <a:r>
              <a:rPr lang="en-US" dirty="0" smtClean="0"/>
              <a:t> </a:t>
            </a:r>
            <a:r>
              <a:rPr lang="en-US" dirty="0" err="1" smtClean="0"/>
              <a:t>para</a:t>
            </a:r>
            <a:r>
              <a:rPr lang="en-US" dirty="0" smtClean="0"/>
              <a:t> a </a:t>
            </a:r>
            <a:r>
              <a:rPr lang="en-US" dirty="0" err="1" smtClean="0"/>
              <a:t>reprodução</a:t>
            </a:r>
            <a:r>
              <a:rPr lang="en-US" dirty="0" smtClean="0"/>
              <a:t> e </a:t>
            </a:r>
            <a:r>
              <a:rPr lang="en-US" dirty="0" err="1" smtClean="0"/>
              <a:t>desova</a:t>
            </a:r>
            <a:r>
              <a:rPr lang="en-US" dirty="0" smtClean="0"/>
              <a:t>. </a:t>
            </a:r>
          </a:p>
          <a:p>
            <a:pPr marL="669925" lvl="1" indent="-325438" algn="l">
              <a:lnSpc>
                <a:spcPct val="90000"/>
              </a:lnSpc>
              <a:spcBef>
                <a:spcPct val="20000"/>
              </a:spcBef>
              <a:buFontTx/>
              <a:buChar char="–"/>
            </a:pPr>
            <a:endParaRPr lang="en-US" i="1" dirty="0"/>
          </a:p>
        </p:txBody>
      </p:sp>
      <p:sp>
        <p:nvSpPr>
          <p:cNvPr id="7" name="Title 6"/>
          <p:cNvSpPr>
            <a:spLocks noGrp="1"/>
          </p:cNvSpPr>
          <p:nvPr>
            <p:ph type="title"/>
          </p:nvPr>
        </p:nvSpPr>
        <p:spPr>
          <a:xfrm>
            <a:off x="152400" y="228600"/>
            <a:ext cx="8839200" cy="914400"/>
          </a:xfrm>
        </p:spPr>
        <p:txBody>
          <a:bodyPr>
            <a:noAutofit/>
          </a:bodyPr>
          <a:lstStyle/>
          <a:p>
            <a:r>
              <a:rPr lang="pt-BR" noProof="0" smtClean="0"/>
              <a:t>Limites de Temperatura para peixes de água fria em água doce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itle 1"/>
          <p:cNvSpPr>
            <a:spLocks noGrp="1"/>
          </p:cNvSpPr>
          <p:nvPr>
            <p:ph type="title" idx="4294967295"/>
          </p:nvPr>
        </p:nvSpPr>
        <p:spPr>
          <a:xfrm>
            <a:off x="228600" y="457200"/>
            <a:ext cx="8686800" cy="990600"/>
          </a:xfrm>
        </p:spPr>
        <p:txBody>
          <a:bodyPr anchor="b"/>
          <a:lstStyle/>
          <a:p>
            <a:r>
              <a:rPr lang="pt-BR" sz="3200" noProof="0" smtClean="0">
                <a:solidFill>
                  <a:srgbClr val="800000"/>
                </a:solidFill>
              </a:rPr>
              <a:t>O Dalles Regulado, </a:t>
            </a:r>
            <a:br>
              <a:rPr lang="pt-BR" sz="3200" noProof="0" smtClean="0">
                <a:solidFill>
                  <a:srgbClr val="800000"/>
                </a:solidFill>
              </a:rPr>
            </a:br>
            <a:r>
              <a:rPr lang="pt-BR" sz="3200" noProof="0" smtClean="0">
                <a:solidFill>
                  <a:srgbClr val="800000"/>
                </a:solidFill>
              </a:rPr>
              <a:t>Ano Médio no Dalles</a:t>
            </a:r>
          </a:p>
        </p:txBody>
      </p:sp>
      <p:pic>
        <p:nvPicPr>
          <p:cNvPr id="8" name="Picture 7" descr="1981 TDA.png"/>
          <p:cNvPicPr>
            <a:picLocks noChangeAspect="1"/>
          </p:cNvPicPr>
          <p:nvPr/>
        </p:nvPicPr>
        <p:blipFill>
          <a:blip r:embed="rId2" cstate="print"/>
          <a:srcRect l="8591" t="10830" r="8591" b="10994"/>
          <a:stretch>
            <a:fillRect/>
          </a:stretch>
        </p:blipFill>
        <p:spPr>
          <a:xfrm>
            <a:off x="457200" y="1905000"/>
            <a:ext cx="6477000" cy="4724400"/>
          </a:xfrm>
          <a:prstGeom prst="rect">
            <a:avLst/>
          </a:prstGeom>
        </p:spPr>
      </p:pic>
      <p:sp>
        <p:nvSpPr>
          <p:cNvPr id="6" name="TextBox 5"/>
          <p:cNvSpPr txBox="1"/>
          <p:nvPr/>
        </p:nvSpPr>
        <p:spPr>
          <a:xfrm>
            <a:off x="1371600" y="2057400"/>
            <a:ext cx="1447800" cy="1323439"/>
          </a:xfrm>
          <a:prstGeom prst="rect">
            <a:avLst/>
          </a:prstGeom>
          <a:solidFill>
            <a:schemeClr val="bg1"/>
          </a:solidFill>
        </p:spPr>
        <p:txBody>
          <a:bodyPr wrap="square" rtlCol="0">
            <a:spAutoFit/>
          </a:bodyPr>
          <a:lstStyle/>
          <a:p>
            <a:r>
              <a:rPr lang="en-US" sz="2000" dirty="0" err="1" smtClean="0">
                <a:solidFill>
                  <a:schemeClr val="accent6">
                    <a:lumMod val="75000"/>
                  </a:schemeClr>
                </a:solidFill>
              </a:rPr>
              <a:t>Úmido</a:t>
            </a:r>
            <a:r>
              <a:rPr lang="en-US" sz="2000" dirty="0" smtClean="0"/>
              <a:t> tem </a:t>
            </a:r>
            <a:r>
              <a:rPr lang="en-US" sz="2000" dirty="0" err="1" smtClean="0"/>
              <a:t>mais</a:t>
            </a:r>
            <a:r>
              <a:rPr lang="en-US" sz="2000" dirty="0" smtClean="0"/>
              <a:t> volume </a:t>
            </a:r>
            <a:r>
              <a:rPr lang="en-US" sz="2000" dirty="0" err="1" smtClean="0"/>
              <a:t>em</a:t>
            </a:r>
            <a:r>
              <a:rPr lang="en-US" sz="2000" dirty="0" smtClean="0"/>
              <a:t> Nov-</a:t>
            </a:r>
            <a:r>
              <a:rPr lang="en-US" sz="2000" dirty="0" err="1" smtClean="0"/>
              <a:t>Maio</a:t>
            </a:r>
            <a:endParaRPr lang="en-US" sz="2000" dirty="0"/>
          </a:p>
        </p:txBody>
      </p:sp>
      <p:cxnSp>
        <p:nvCxnSpPr>
          <p:cNvPr id="9" name="Straight Arrow Connector 8"/>
          <p:cNvCxnSpPr>
            <a:stCxn id="6" idx="3"/>
          </p:cNvCxnSpPr>
          <p:nvPr/>
        </p:nvCxnSpPr>
        <p:spPr>
          <a:xfrm flipV="1">
            <a:off x="2819400" y="2590802"/>
            <a:ext cx="228600" cy="1283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00400" y="2057400"/>
            <a:ext cx="1600200" cy="1323439"/>
          </a:xfrm>
          <a:prstGeom prst="rect">
            <a:avLst/>
          </a:prstGeom>
          <a:solidFill>
            <a:schemeClr val="bg1"/>
          </a:solidFill>
        </p:spPr>
        <p:txBody>
          <a:bodyPr wrap="square" rtlCol="0">
            <a:spAutoFit/>
          </a:bodyPr>
          <a:lstStyle/>
          <a:p>
            <a:r>
              <a:rPr lang="en-US" sz="2000" dirty="0" smtClean="0"/>
              <a:t>Pico </a:t>
            </a:r>
            <a:r>
              <a:rPr lang="en-US" sz="2000" dirty="0" err="1" smtClean="0"/>
              <a:t>é</a:t>
            </a:r>
            <a:r>
              <a:rPr lang="en-US" sz="2000" dirty="0" smtClean="0"/>
              <a:t> um </a:t>
            </a:r>
            <a:r>
              <a:rPr lang="en-US" sz="2000" dirty="0" err="1" smtClean="0"/>
              <a:t>pouco</a:t>
            </a:r>
            <a:r>
              <a:rPr lang="en-US" sz="2000" dirty="0" smtClean="0"/>
              <a:t> </a:t>
            </a:r>
            <a:r>
              <a:rPr lang="en-US" sz="2000" dirty="0" err="1" smtClean="0"/>
              <a:t>mais</a:t>
            </a:r>
            <a:r>
              <a:rPr lang="en-US" sz="2000" dirty="0" smtClean="0"/>
              <a:t> </a:t>
            </a:r>
            <a:r>
              <a:rPr lang="en-US" sz="2000" dirty="0" err="1" smtClean="0"/>
              <a:t>cedo</a:t>
            </a:r>
            <a:r>
              <a:rPr lang="en-US" sz="2000" dirty="0" smtClean="0"/>
              <a:t>, </a:t>
            </a:r>
            <a:r>
              <a:rPr lang="en-US" sz="2000" dirty="0" err="1" smtClean="0"/>
              <a:t>mas</a:t>
            </a:r>
            <a:r>
              <a:rPr lang="en-US" sz="2000" dirty="0" smtClean="0"/>
              <a:t> similar. </a:t>
            </a:r>
            <a:endParaRPr lang="en-US" sz="2000" dirty="0"/>
          </a:p>
        </p:txBody>
      </p:sp>
      <p:cxnSp>
        <p:nvCxnSpPr>
          <p:cNvPr id="15" name="Straight Arrow Connector 14"/>
          <p:cNvCxnSpPr/>
          <p:nvPr/>
        </p:nvCxnSpPr>
        <p:spPr>
          <a:xfrm flipV="1">
            <a:off x="4495800" y="2133602"/>
            <a:ext cx="457200" cy="1523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934200" y="3581400"/>
            <a:ext cx="1676400" cy="1200329"/>
          </a:xfrm>
          <a:prstGeom prst="rect">
            <a:avLst/>
          </a:prstGeom>
          <a:solidFill>
            <a:schemeClr val="bg1"/>
          </a:solidFill>
        </p:spPr>
        <p:txBody>
          <a:bodyPr wrap="square" rtlCol="0">
            <a:spAutoFit/>
          </a:bodyPr>
          <a:lstStyle/>
          <a:p>
            <a:r>
              <a:rPr lang="en-US" dirty="0" smtClean="0">
                <a:latin typeface="Arial" pitchFamily="34" charset="0"/>
                <a:ea typeface="MS PGothic" pitchFamily="34" charset="-128"/>
              </a:rPr>
              <a:t>Base tem volume </a:t>
            </a:r>
            <a:r>
              <a:rPr lang="en-US" dirty="0" err="1" smtClean="0">
                <a:latin typeface="Arial" pitchFamily="34" charset="0"/>
                <a:ea typeface="MS PGothic" pitchFamily="34" charset="-128"/>
              </a:rPr>
              <a:t>mais</a:t>
            </a:r>
            <a:r>
              <a:rPr lang="en-US" dirty="0" smtClean="0">
                <a:latin typeface="Arial" pitchFamily="34" charset="0"/>
                <a:ea typeface="MS PGothic" pitchFamily="34" charset="-128"/>
              </a:rPr>
              <a:t> </a:t>
            </a:r>
            <a:r>
              <a:rPr lang="en-US" dirty="0" err="1" smtClean="0">
                <a:latin typeface="Arial" pitchFamily="34" charset="0"/>
                <a:ea typeface="MS PGothic" pitchFamily="34" charset="-128"/>
              </a:rPr>
              <a:t>aparente</a:t>
            </a:r>
            <a:r>
              <a:rPr lang="en-US" dirty="0" smtClean="0">
                <a:latin typeface="Arial" pitchFamily="34" charset="0"/>
                <a:ea typeface="MS PGothic" pitchFamily="34" charset="-128"/>
              </a:rPr>
              <a:t> </a:t>
            </a:r>
            <a:r>
              <a:rPr lang="en-US" dirty="0" err="1" smtClean="0">
                <a:latin typeface="Arial" pitchFamily="34" charset="0"/>
                <a:ea typeface="MS PGothic" pitchFamily="34" charset="-128"/>
              </a:rPr>
              <a:t>em</a:t>
            </a:r>
            <a:r>
              <a:rPr lang="en-US" dirty="0" smtClean="0">
                <a:latin typeface="Arial" pitchFamily="34" charset="0"/>
                <a:ea typeface="MS PGothic" pitchFamily="34" charset="-128"/>
              </a:rPr>
              <a:t> Jul-Set</a:t>
            </a:r>
            <a:endParaRPr lang="en-US" dirty="0"/>
          </a:p>
        </p:txBody>
      </p:sp>
      <p:cxnSp>
        <p:nvCxnSpPr>
          <p:cNvPr id="21" name="Straight Arrow Connector 20"/>
          <p:cNvCxnSpPr>
            <a:stCxn id="20" idx="1"/>
          </p:cNvCxnSpPr>
          <p:nvPr/>
        </p:nvCxnSpPr>
        <p:spPr>
          <a:xfrm rot="10800000" flipV="1">
            <a:off x="6019800" y="4181565"/>
            <a:ext cx="914400" cy="1618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6259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p:txBody>
          <a:bodyPr/>
          <a:lstStyle/>
          <a:p>
            <a:endParaRPr lang="en-US" dirty="0"/>
          </a:p>
        </p:txBody>
      </p:sp>
      <p:pic>
        <p:nvPicPr>
          <p:cNvPr id="121858" name="Picture 2"/>
          <p:cNvPicPr>
            <a:picLocks noChangeAspect="1" noChangeArrowheads="1"/>
          </p:cNvPicPr>
          <p:nvPr/>
        </p:nvPicPr>
        <p:blipFill>
          <a:blip r:embed="rId3" cstate="print"/>
          <a:srcRect/>
          <a:stretch>
            <a:fillRect/>
          </a:stretch>
        </p:blipFill>
        <p:spPr bwMode="auto">
          <a:xfrm>
            <a:off x="381000" y="1447800"/>
            <a:ext cx="4300537" cy="3216883"/>
          </a:xfrm>
          <a:prstGeom prst="rect">
            <a:avLst/>
          </a:prstGeom>
          <a:ln>
            <a:noFill/>
          </a:ln>
          <a:effectLst>
            <a:outerShdw blurRad="292100" dist="139700" dir="2700000" algn="tl" rotWithShape="0">
              <a:srgbClr val="333333">
                <a:alpha val="65000"/>
              </a:srgbClr>
            </a:outerShdw>
          </a:effectLst>
        </p:spPr>
      </p:pic>
      <p:pic>
        <p:nvPicPr>
          <p:cNvPr id="15" name="Picture 2"/>
          <p:cNvPicPr>
            <a:picLocks noChangeAspect="1" noChangeArrowheads="1"/>
          </p:cNvPicPr>
          <p:nvPr/>
        </p:nvPicPr>
        <p:blipFill>
          <a:blip r:embed="rId4" cstate="print"/>
          <a:srcRect/>
          <a:stretch>
            <a:fillRect/>
          </a:stretch>
        </p:blipFill>
        <p:spPr bwMode="auto">
          <a:xfrm>
            <a:off x="5334000" y="685800"/>
            <a:ext cx="3454399" cy="2590800"/>
          </a:xfrm>
          <a:prstGeom prst="rect">
            <a:avLst/>
          </a:prstGeom>
          <a:ln>
            <a:noFill/>
          </a:ln>
          <a:effectLst>
            <a:outerShdw blurRad="292100" dist="139700" dir="2700000" algn="tl" rotWithShape="0">
              <a:srgbClr val="333333">
                <a:alpha val="65000"/>
              </a:srgbClr>
            </a:outerShdw>
          </a:effectLst>
        </p:spPr>
      </p:pic>
      <p:pic>
        <p:nvPicPr>
          <p:cNvPr id="16" name="Picture 3"/>
          <p:cNvPicPr>
            <a:picLocks noChangeAspect="1" noChangeArrowheads="1"/>
          </p:cNvPicPr>
          <p:nvPr/>
        </p:nvPicPr>
        <p:blipFill>
          <a:blip r:embed="rId5" cstate="print"/>
          <a:srcRect/>
          <a:stretch>
            <a:fillRect/>
          </a:stretch>
        </p:blipFill>
        <p:spPr bwMode="auto">
          <a:xfrm>
            <a:off x="5334000" y="3429000"/>
            <a:ext cx="3429000" cy="2522107"/>
          </a:xfrm>
          <a:prstGeom prst="rect">
            <a:avLst/>
          </a:prstGeom>
          <a:ln>
            <a:noFill/>
          </a:ln>
          <a:effectLst>
            <a:outerShdw blurRad="292100" dist="139700" dir="2700000" algn="tl" rotWithShape="0">
              <a:srgbClr val="333333">
                <a:alpha val="65000"/>
              </a:srgbClr>
            </a:outerShdw>
          </a:effectLst>
        </p:spPr>
      </p:pic>
      <p:sp>
        <p:nvSpPr>
          <p:cNvPr id="17" name="Rectangle 16"/>
          <p:cNvSpPr/>
          <p:nvPr/>
        </p:nvSpPr>
        <p:spPr>
          <a:xfrm>
            <a:off x="5105399" y="6088559"/>
            <a:ext cx="4038601" cy="769441"/>
          </a:xfrm>
          <a:prstGeom prst="rect">
            <a:avLst/>
          </a:prstGeom>
          <a:noFill/>
        </p:spPr>
        <p:txBody>
          <a:bodyPr lIns="91407" tIns="45704" rIns="91407" bIns="45704">
            <a:spAutoFit/>
          </a:bodyPr>
          <a:lstStyle/>
          <a:p>
            <a:pPr algn="ctr">
              <a:defRPr/>
            </a:pPr>
            <a:r>
              <a:rPr lang="en-US" sz="4400" b="1" dirty="0" smtClean="0">
                <a:ln w="9000" cmpd="sng">
                  <a:solidFill>
                    <a:srgbClr val="0000FF"/>
                  </a:solidFill>
                  <a:prstDash val="solid"/>
                </a:ln>
                <a:solidFill>
                  <a:srgbClr val="0000CC"/>
                </a:solidFill>
                <a:effectLst>
                  <a:outerShdw blurRad="50800" algn="tl" rotWithShape="0">
                    <a:srgbClr val="000000"/>
                  </a:outerShdw>
                </a:effectLst>
                <a:latin typeface="Arial" charset="0"/>
                <a:cs typeface="Arial" charset="0"/>
              </a:rPr>
              <a:t>ÁGUA</a:t>
            </a:r>
            <a:endParaRPr lang="en-US" sz="4400" b="1" dirty="0">
              <a:ln w="9000" cmpd="sng">
                <a:solidFill>
                  <a:srgbClr val="0000FF"/>
                </a:solidFill>
                <a:prstDash val="solid"/>
              </a:ln>
              <a:solidFill>
                <a:srgbClr val="0000CC"/>
              </a:solidFill>
              <a:effectLst>
                <a:outerShdw blurRad="50800" algn="tl" rotWithShape="0">
                  <a:srgbClr val="000000"/>
                </a:outerShdw>
              </a:effectLst>
              <a:latin typeface="Arial" charset="0"/>
              <a:cs typeface="Arial" charset="0"/>
            </a:endParaRPr>
          </a:p>
        </p:txBody>
      </p:sp>
      <p:sp>
        <p:nvSpPr>
          <p:cNvPr id="19" name="Rectangle 18"/>
          <p:cNvSpPr/>
          <p:nvPr/>
        </p:nvSpPr>
        <p:spPr>
          <a:xfrm>
            <a:off x="5105403" y="5"/>
            <a:ext cx="4038601" cy="769441"/>
          </a:xfrm>
          <a:prstGeom prst="rect">
            <a:avLst/>
          </a:prstGeom>
          <a:noFill/>
        </p:spPr>
        <p:txBody>
          <a:bodyPr lIns="91407" tIns="45704" rIns="91407" bIns="45704">
            <a:spAutoFit/>
          </a:bodyPr>
          <a:lstStyle/>
          <a:p>
            <a:pPr algn="ctr">
              <a:defRPr/>
            </a:pPr>
            <a:r>
              <a:rPr lang="en-US" sz="4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CarbonO</a:t>
            </a:r>
            <a:endPar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endParaRPr>
          </a:p>
        </p:txBody>
      </p:sp>
      <p:sp>
        <p:nvSpPr>
          <p:cNvPr id="20" name="TextBox 8"/>
          <p:cNvSpPr txBox="1">
            <a:spLocks noChangeArrowheads="1"/>
          </p:cNvSpPr>
          <p:nvPr/>
        </p:nvSpPr>
        <p:spPr bwMode="auto">
          <a:xfrm>
            <a:off x="381000" y="265094"/>
            <a:ext cx="4876800" cy="954075"/>
          </a:xfrm>
          <a:prstGeom prst="rect">
            <a:avLst/>
          </a:prstGeom>
          <a:noFill/>
          <a:ln w="9525">
            <a:noFill/>
            <a:miter lim="800000"/>
            <a:headEnd/>
            <a:tailEnd/>
          </a:ln>
        </p:spPr>
        <p:txBody>
          <a:bodyPr wrap="square" lIns="91407" tIns="45704" rIns="91407" bIns="45704">
            <a:spAutoFit/>
          </a:bodyPr>
          <a:lstStyle/>
          <a:p>
            <a:pPr algn="ctr"/>
            <a:r>
              <a:rPr lang="en-US" sz="2800" b="1" dirty="0" err="1" smtClean="0">
                <a:latin typeface="Century Gothic" pitchFamily="34" charset="0"/>
              </a:rPr>
              <a:t>Mitigação</a:t>
            </a:r>
            <a:r>
              <a:rPr lang="en-US" sz="2800" b="1" dirty="0" smtClean="0">
                <a:latin typeface="Century Gothic" pitchFamily="34" charset="0"/>
              </a:rPr>
              <a:t> das </a:t>
            </a:r>
            <a:r>
              <a:rPr lang="en-US" sz="2800" b="1" dirty="0" err="1" smtClean="0">
                <a:latin typeface="Century Gothic" pitchFamily="34" charset="0"/>
              </a:rPr>
              <a:t>Mudanças</a:t>
            </a:r>
            <a:r>
              <a:rPr lang="en-US" sz="2800" b="1" dirty="0" smtClean="0">
                <a:latin typeface="Century Gothic" pitchFamily="34" charset="0"/>
              </a:rPr>
              <a:t> </a:t>
            </a:r>
            <a:r>
              <a:rPr lang="en-US" sz="2800" b="1" dirty="0" err="1" smtClean="0">
                <a:latin typeface="Century Gothic" pitchFamily="34" charset="0"/>
              </a:rPr>
              <a:t>Climáticas</a:t>
            </a:r>
            <a:r>
              <a:rPr lang="en-US" sz="2800" b="1" dirty="0" smtClean="0">
                <a:latin typeface="Century Gothic" pitchFamily="34" charset="0"/>
              </a:rPr>
              <a:t> </a:t>
            </a:r>
            <a:r>
              <a:rPr lang="en-US" sz="2800" b="1" dirty="0" err="1" smtClean="0">
                <a:latin typeface="Century Gothic" pitchFamily="34" charset="0"/>
              </a:rPr>
              <a:t>significa</a:t>
            </a:r>
            <a:endParaRPr lang="en-US" sz="2800" b="1" dirty="0">
              <a:latin typeface="Century Gothic" pitchFamily="34" charset="0"/>
            </a:endParaRPr>
          </a:p>
        </p:txBody>
      </p:sp>
      <p:sp>
        <p:nvSpPr>
          <p:cNvPr id="21" name="TextBox 8"/>
          <p:cNvSpPr txBox="1">
            <a:spLocks noChangeArrowheads="1"/>
          </p:cNvSpPr>
          <p:nvPr/>
        </p:nvSpPr>
        <p:spPr bwMode="auto">
          <a:xfrm>
            <a:off x="1447800" y="4876800"/>
            <a:ext cx="3581400" cy="1384962"/>
          </a:xfrm>
          <a:prstGeom prst="rect">
            <a:avLst/>
          </a:prstGeom>
          <a:noFill/>
          <a:ln w="9525">
            <a:noFill/>
            <a:miter lim="800000"/>
            <a:headEnd/>
            <a:tailEnd/>
          </a:ln>
        </p:spPr>
        <p:txBody>
          <a:bodyPr lIns="91407" tIns="45704" rIns="91407" bIns="45704">
            <a:spAutoFit/>
          </a:bodyPr>
          <a:lstStyle/>
          <a:p>
            <a:pPr algn="ctr"/>
            <a:r>
              <a:rPr lang="en-US" sz="2800" b="1" dirty="0" err="1" smtClean="0">
                <a:latin typeface="Century Gothic" pitchFamily="34" charset="0"/>
              </a:rPr>
              <a:t>Adaptação</a:t>
            </a:r>
            <a:r>
              <a:rPr lang="en-US" sz="2800" b="1" dirty="0" smtClean="0">
                <a:latin typeface="Century Gothic" pitchFamily="34" charset="0"/>
              </a:rPr>
              <a:t> </a:t>
            </a:r>
            <a:r>
              <a:rPr lang="en-US" sz="2800" b="1" dirty="0" err="1" smtClean="0">
                <a:latin typeface="Century Gothic" pitchFamily="34" charset="0"/>
              </a:rPr>
              <a:t>às</a:t>
            </a:r>
            <a:r>
              <a:rPr lang="en-US" sz="2800" b="1" dirty="0" smtClean="0">
                <a:latin typeface="Century Gothic" pitchFamily="34" charset="0"/>
              </a:rPr>
              <a:t> </a:t>
            </a:r>
            <a:r>
              <a:rPr lang="en-US" sz="2800" b="1" dirty="0" err="1" smtClean="0">
                <a:latin typeface="Century Gothic" pitchFamily="34" charset="0"/>
              </a:rPr>
              <a:t>mudanças</a:t>
            </a:r>
            <a:r>
              <a:rPr lang="en-US" sz="2800" b="1" dirty="0" smtClean="0">
                <a:latin typeface="Century Gothic" pitchFamily="34" charset="0"/>
              </a:rPr>
              <a:t> </a:t>
            </a:r>
            <a:r>
              <a:rPr lang="en-US" sz="2800" b="1" dirty="0" err="1" smtClean="0">
                <a:latin typeface="Century Gothic" pitchFamily="34" charset="0"/>
              </a:rPr>
              <a:t>climáticas</a:t>
            </a:r>
            <a:r>
              <a:rPr lang="en-US" sz="2800" b="1" dirty="0" smtClean="0">
                <a:latin typeface="Century Gothic" pitchFamily="34" charset="0"/>
              </a:rPr>
              <a:t> </a:t>
            </a:r>
            <a:r>
              <a:rPr lang="en-US" sz="2800" b="1" dirty="0" err="1" smtClean="0">
                <a:latin typeface="Century Gothic" pitchFamily="34" charset="0"/>
              </a:rPr>
              <a:t>significa</a:t>
            </a:r>
            <a:endParaRPr lang="en-US" sz="2800" b="1" dirty="0">
              <a:latin typeface="Century Gothic" pitchFamily="34" charset="0"/>
            </a:endParaRPr>
          </a:p>
        </p:txBody>
      </p:sp>
      <p:sp>
        <p:nvSpPr>
          <p:cNvPr id="22" name="Oval 21"/>
          <p:cNvSpPr/>
          <p:nvPr/>
        </p:nvSpPr>
        <p:spPr bwMode="auto">
          <a:xfrm>
            <a:off x="5029200" y="3352800"/>
            <a:ext cx="3886200" cy="2590800"/>
          </a:xfrm>
          <a:prstGeom prst="ellipse">
            <a:avLst/>
          </a:prstGeom>
          <a:noFill/>
          <a:ln w="57150">
            <a:solidFill>
              <a:srgbClr val="FF0066"/>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07" tIns="45704" rIns="91407" bIns="45704" numCol="1" rtlCol="0" anchor="t" anchorCtr="0" compatLnSpc="1">
            <a:prstTxWarp prst="textNoShape">
              <a:avLst/>
            </a:prstTxWarp>
          </a:bodyPr>
          <a:lstStyle/>
          <a:p>
            <a:pPr algn="ctr" eaLnBrk="0" fontAlgn="base" hangingPunct="0">
              <a:spcBef>
                <a:spcPct val="0"/>
              </a:spcBef>
              <a:spcAft>
                <a:spcPct val="0"/>
              </a:spcAft>
            </a:pPr>
            <a:endParaRPr lang="en-US" sz="1600" dirty="0" smtClean="0">
              <a:solidFill>
                <a:schemeClr val="tx2"/>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ext Box 4"/>
          <p:cNvSpPr txBox="1">
            <a:spLocks noChangeArrowheads="1"/>
          </p:cNvSpPr>
          <p:nvPr/>
        </p:nvSpPr>
        <p:spPr bwMode="auto">
          <a:xfrm>
            <a:off x="1428728" y="571480"/>
            <a:ext cx="5803075" cy="4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lnSpc>
                <a:spcPct val="85000"/>
              </a:lnSpc>
              <a:spcAft>
                <a:spcPct val="50000"/>
              </a:spcAft>
              <a:buFont typeface="Arial" pitchFamily="34" charset="0"/>
              <a:buChar char="•"/>
              <a:defRPr>
                <a:solidFill>
                  <a:schemeClr val="tx1"/>
                </a:solidFill>
                <a:latin typeface="Arial Narrow" pitchFamily="34" charset="0"/>
              </a:defRPr>
            </a:lvl1pPr>
            <a:lvl2pPr marL="742950" indent="-285750" eaLnBrk="0" hangingPunct="0">
              <a:lnSpc>
                <a:spcPct val="85000"/>
              </a:lnSpc>
              <a:spcAft>
                <a:spcPct val="50000"/>
              </a:spcAft>
              <a:buFont typeface="Arial" pitchFamily="34" charset="0"/>
              <a:buChar char="•"/>
              <a:defRPr>
                <a:solidFill>
                  <a:schemeClr val="tx1"/>
                </a:solidFill>
                <a:latin typeface="Arial Narrow" pitchFamily="34" charset="0"/>
              </a:defRPr>
            </a:lvl2pPr>
            <a:lvl3pPr marL="1143000" indent="-228600" eaLnBrk="0" hangingPunct="0">
              <a:lnSpc>
                <a:spcPct val="85000"/>
              </a:lnSpc>
              <a:spcAft>
                <a:spcPct val="50000"/>
              </a:spcAft>
              <a:buFont typeface="Arial" pitchFamily="34" charset="0"/>
              <a:buChar char="•"/>
              <a:defRPr>
                <a:solidFill>
                  <a:schemeClr val="tx1"/>
                </a:solidFill>
                <a:latin typeface="Arial Narrow" pitchFamily="34" charset="0"/>
              </a:defRPr>
            </a:lvl3pPr>
            <a:lvl4pPr marL="1600200" indent="-228600" eaLnBrk="0" hangingPunct="0">
              <a:lnSpc>
                <a:spcPct val="85000"/>
              </a:lnSpc>
              <a:spcAft>
                <a:spcPct val="50000"/>
              </a:spcAft>
              <a:buFont typeface="Arial" pitchFamily="34" charset="0"/>
              <a:buChar char="•"/>
              <a:defRPr>
                <a:solidFill>
                  <a:schemeClr val="tx1"/>
                </a:solidFill>
                <a:latin typeface="Arial Narrow" pitchFamily="34" charset="0"/>
              </a:defRPr>
            </a:lvl4pPr>
            <a:lvl5pPr marL="2057400" indent="-228600" eaLnBrk="0" hangingPunct="0">
              <a:lnSpc>
                <a:spcPct val="85000"/>
              </a:lnSpc>
              <a:spcAft>
                <a:spcPct val="50000"/>
              </a:spcAft>
              <a:buFont typeface="Arial" pitchFamily="34" charset="0"/>
              <a:buChar char="•"/>
              <a:defRPr>
                <a:solidFill>
                  <a:schemeClr val="tx1"/>
                </a:solidFill>
                <a:latin typeface="Arial Narrow" pitchFamily="34" charset="0"/>
              </a:defRPr>
            </a:lvl5pPr>
            <a:lvl6pPr marL="2514600" indent="-228600" eaLnBrk="0" fontAlgn="base" hangingPunct="0">
              <a:lnSpc>
                <a:spcPct val="85000"/>
              </a:lnSpc>
              <a:spcBef>
                <a:spcPct val="0"/>
              </a:spcBef>
              <a:spcAft>
                <a:spcPct val="50000"/>
              </a:spcAft>
              <a:buFont typeface="Arial" pitchFamily="34" charset="0"/>
              <a:buChar char="•"/>
              <a:defRPr>
                <a:solidFill>
                  <a:schemeClr val="tx1"/>
                </a:solidFill>
                <a:latin typeface="Arial Narrow" pitchFamily="34" charset="0"/>
              </a:defRPr>
            </a:lvl6pPr>
            <a:lvl7pPr marL="2971800" indent="-228600" eaLnBrk="0" fontAlgn="base" hangingPunct="0">
              <a:lnSpc>
                <a:spcPct val="85000"/>
              </a:lnSpc>
              <a:spcBef>
                <a:spcPct val="0"/>
              </a:spcBef>
              <a:spcAft>
                <a:spcPct val="50000"/>
              </a:spcAft>
              <a:buFont typeface="Arial" pitchFamily="34" charset="0"/>
              <a:buChar char="•"/>
              <a:defRPr>
                <a:solidFill>
                  <a:schemeClr val="tx1"/>
                </a:solidFill>
                <a:latin typeface="Arial Narrow" pitchFamily="34" charset="0"/>
              </a:defRPr>
            </a:lvl7pPr>
            <a:lvl8pPr marL="3429000" indent="-228600" eaLnBrk="0" fontAlgn="base" hangingPunct="0">
              <a:lnSpc>
                <a:spcPct val="85000"/>
              </a:lnSpc>
              <a:spcBef>
                <a:spcPct val="0"/>
              </a:spcBef>
              <a:spcAft>
                <a:spcPct val="50000"/>
              </a:spcAft>
              <a:buFont typeface="Arial" pitchFamily="34" charset="0"/>
              <a:buChar char="•"/>
              <a:defRPr>
                <a:solidFill>
                  <a:schemeClr val="tx1"/>
                </a:solidFill>
                <a:latin typeface="Arial Narrow" pitchFamily="34" charset="0"/>
              </a:defRPr>
            </a:lvl8pPr>
            <a:lvl9pPr marL="3886200" indent="-228600" eaLnBrk="0" fontAlgn="base" hangingPunct="0">
              <a:lnSpc>
                <a:spcPct val="85000"/>
              </a:lnSpc>
              <a:spcBef>
                <a:spcPct val="0"/>
              </a:spcBef>
              <a:spcAft>
                <a:spcPct val="50000"/>
              </a:spcAft>
              <a:buFont typeface="Arial" pitchFamily="34" charset="0"/>
              <a:buChar char="•"/>
              <a:defRPr>
                <a:solidFill>
                  <a:schemeClr val="tx1"/>
                </a:solidFill>
                <a:latin typeface="Arial Narrow" pitchFamily="34" charset="0"/>
              </a:defRPr>
            </a:lvl9pPr>
          </a:lstStyle>
          <a:p>
            <a:pPr>
              <a:spcBef>
                <a:spcPct val="50000"/>
              </a:spcBef>
              <a:buFont typeface="Arial" pitchFamily="34" charset="0"/>
              <a:buNone/>
            </a:pPr>
            <a:r>
              <a:rPr lang="en-US" sz="2800" dirty="0" err="1" smtClean="0">
                <a:solidFill>
                  <a:srgbClr val="800000"/>
                </a:solidFill>
              </a:rPr>
              <a:t>Vazão</a:t>
            </a:r>
            <a:r>
              <a:rPr lang="en-US" sz="2800" dirty="0" smtClean="0">
                <a:solidFill>
                  <a:srgbClr val="800000"/>
                </a:solidFill>
              </a:rPr>
              <a:t> de </a:t>
            </a:r>
            <a:r>
              <a:rPr lang="en-US" sz="2800" dirty="0" err="1" smtClean="0">
                <a:solidFill>
                  <a:srgbClr val="800000"/>
                </a:solidFill>
              </a:rPr>
              <a:t>saída</a:t>
            </a:r>
            <a:r>
              <a:rPr lang="en-US" sz="2800" dirty="0" smtClean="0">
                <a:solidFill>
                  <a:srgbClr val="800000"/>
                </a:solidFill>
              </a:rPr>
              <a:t> </a:t>
            </a:r>
            <a:r>
              <a:rPr lang="en-US" sz="2800" dirty="0" err="1" smtClean="0">
                <a:solidFill>
                  <a:srgbClr val="800000"/>
                </a:solidFill>
              </a:rPr>
              <a:t>HydSim</a:t>
            </a:r>
            <a:r>
              <a:rPr lang="en-US" sz="2800" dirty="0" smtClean="0">
                <a:solidFill>
                  <a:srgbClr val="800000"/>
                </a:solidFill>
              </a:rPr>
              <a:t> </a:t>
            </a:r>
            <a:r>
              <a:rPr lang="en-US" sz="2800" dirty="0" err="1" smtClean="0">
                <a:solidFill>
                  <a:srgbClr val="800000"/>
                </a:solidFill>
              </a:rPr>
              <a:t>Média</a:t>
            </a:r>
            <a:r>
              <a:rPr lang="en-US" sz="2800" dirty="0" smtClean="0">
                <a:solidFill>
                  <a:srgbClr val="800000"/>
                </a:solidFill>
              </a:rPr>
              <a:t> no </a:t>
            </a:r>
            <a:r>
              <a:rPr lang="en-US" sz="2800" dirty="0" err="1" smtClean="0">
                <a:solidFill>
                  <a:srgbClr val="800000"/>
                </a:solidFill>
              </a:rPr>
              <a:t>Dalles</a:t>
            </a:r>
            <a:endParaRPr lang="en-US" sz="2800" dirty="0">
              <a:solidFill>
                <a:srgbClr val="8000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828800"/>
            <a:ext cx="7333681" cy="4519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a:off x="4700162" y="2690812"/>
            <a:ext cx="195120" cy="7365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81800" y="3276600"/>
            <a:ext cx="1221179" cy="830997"/>
          </a:xfrm>
          <a:prstGeom prst="rect">
            <a:avLst/>
          </a:prstGeom>
          <a:noFill/>
        </p:spPr>
        <p:txBody>
          <a:bodyPr wrap="square" rtlCol="0">
            <a:spAutoFit/>
          </a:bodyPr>
          <a:lstStyle/>
          <a:p>
            <a:pPr algn="ctr">
              <a:buNone/>
            </a:pPr>
            <a:r>
              <a:rPr lang="en-US" sz="1200" dirty="0" smtClean="0"/>
              <a:t>Observe </a:t>
            </a:r>
            <a:r>
              <a:rPr lang="en-US" sz="1200" dirty="0" err="1" smtClean="0"/>
              <a:t>vazões</a:t>
            </a:r>
            <a:r>
              <a:rPr lang="en-US" sz="1200" dirty="0" smtClean="0"/>
              <a:t> de </a:t>
            </a:r>
            <a:r>
              <a:rPr lang="en-US" sz="1200" dirty="0" err="1" smtClean="0"/>
              <a:t>verão</a:t>
            </a:r>
            <a:r>
              <a:rPr lang="en-US" sz="1200" dirty="0" smtClean="0"/>
              <a:t> </a:t>
            </a:r>
            <a:r>
              <a:rPr lang="en-US" sz="1200" dirty="0" err="1" smtClean="0"/>
              <a:t>reduzidas</a:t>
            </a:r>
            <a:endParaRPr lang="en-US" sz="1200" dirty="0"/>
          </a:p>
        </p:txBody>
      </p:sp>
      <p:sp>
        <p:nvSpPr>
          <p:cNvPr id="2" name="TextBox 1"/>
          <p:cNvSpPr txBox="1"/>
          <p:nvPr/>
        </p:nvSpPr>
        <p:spPr>
          <a:xfrm>
            <a:off x="2685482" y="2309812"/>
            <a:ext cx="2514600" cy="830997"/>
          </a:xfrm>
          <a:prstGeom prst="rect">
            <a:avLst/>
          </a:prstGeom>
          <a:noFill/>
        </p:spPr>
        <p:txBody>
          <a:bodyPr wrap="square" rtlCol="0">
            <a:spAutoFit/>
          </a:bodyPr>
          <a:lstStyle/>
          <a:p>
            <a:pPr>
              <a:buNone/>
            </a:pPr>
            <a:r>
              <a:rPr lang="en-US" sz="1200" dirty="0" err="1" smtClean="0"/>
              <a:t>Queda</a:t>
            </a:r>
            <a:r>
              <a:rPr lang="en-US" sz="1200" dirty="0" smtClean="0"/>
              <a:t> no </a:t>
            </a:r>
            <a:r>
              <a:rPr lang="en-US" sz="1200" dirty="0" err="1" smtClean="0"/>
              <a:t>começo</a:t>
            </a:r>
            <a:r>
              <a:rPr lang="en-US" sz="1200" dirty="0" smtClean="0"/>
              <a:t> de </a:t>
            </a:r>
            <a:r>
              <a:rPr lang="en-US" sz="1200" dirty="0" err="1" smtClean="0"/>
              <a:t>abril</a:t>
            </a:r>
            <a:r>
              <a:rPr lang="en-US" sz="1200" dirty="0" smtClean="0"/>
              <a:t> </a:t>
            </a:r>
            <a:r>
              <a:rPr lang="en-US" sz="1200" dirty="0" err="1" smtClean="0"/>
              <a:t>atribuída</a:t>
            </a:r>
            <a:r>
              <a:rPr lang="en-US" sz="1200" dirty="0" smtClean="0"/>
              <a:t> </a:t>
            </a:r>
            <a:r>
              <a:rPr lang="en-US" sz="1200" dirty="0" err="1" smtClean="0"/>
              <a:t>à</a:t>
            </a:r>
            <a:r>
              <a:rPr lang="en-US" sz="1200" dirty="0" smtClean="0"/>
              <a:t> </a:t>
            </a:r>
            <a:r>
              <a:rPr lang="en-US" sz="1200" dirty="0" err="1" smtClean="0"/>
              <a:t>redução</a:t>
            </a:r>
            <a:r>
              <a:rPr lang="en-US" sz="1200" dirty="0" smtClean="0"/>
              <a:t> das </a:t>
            </a:r>
            <a:r>
              <a:rPr lang="en-US" sz="1200" dirty="0" err="1" smtClean="0"/>
              <a:t>vazões</a:t>
            </a:r>
            <a:r>
              <a:rPr lang="en-US" sz="1200" dirty="0" smtClean="0"/>
              <a:t> </a:t>
            </a:r>
            <a:r>
              <a:rPr lang="en-US" sz="1200" dirty="0" err="1" smtClean="0"/>
              <a:t>laterais</a:t>
            </a:r>
            <a:r>
              <a:rPr lang="en-US" sz="1200" dirty="0" smtClean="0"/>
              <a:t> </a:t>
            </a:r>
            <a:r>
              <a:rPr lang="en-US" sz="1200" dirty="0" err="1" smtClean="0"/>
              <a:t>como</a:t>
            </a:r>
            <a:r>
              <a:rPr lang="en-US" sz="1200" dirty="0" smtClean="0"/>
              <a:t> </a:t>
            </a:r>
            <a:r>
              <a:rPr lang="en-US" sz="1200" dirty="0" err="1" smtClean="0"/>
              <a:t>definidas</a:t>
            </a:r>
            <a:r>
              <a:rPr lang="en-US" sz="1200" dirty="0" smtClean="0"/>
              <a:t> </a:t>
            </a:r>
            <a:r>
              <a:rPr lang="en-US" sz="1200" dirty="0" err="1" smtClean="0"/>
              <a:t>pelo</a:t>
            </a:r>
            <a:r>
              <a:rPr lang="en-US" sz="1200" dirty="0" smtClean="0"/>
              <a:t> </a:t>
            </a:r>
            <a:r>
              <a:rPr lang="en-US" sz="1200" dirty="0" err="1" smtClean="0"/>
              <a:t>Tratado</a:t>
            </a:r>
            <a:endParaRPr lang="en-US" sz="1200" dirty="0"/>
          </a:p>
        </p:txBody>
      </p:sp>
      <p:sp>
        <p:nvSpPr>
          <p:cNvPr id="8" name="TextBox 7"/>
          <p:cNvSpPr txBox="1"/>
          <p:nvPr/>
        </p:nvSpPr>
        <p:spPr>
          <a:xfrm>
            <a:off x="3218882" y="3276600"/>
            <a:ext cx="1524000" cy="830997"/>
          </a:xfrm>
          <a:prstGeom prst="rect">
            <a:avLst/>
          </a:prstGeom>
          <a:noFill/>
        </p:spPr>
        <p:txBody>
          <a:bodyPr wrap="square" rtlCol="0">
            <a:spAutoFit/>
          </a:bodyPr>
          <a:lstStyle/>
          <a:p>
            <a:pPr algn="ctr">
              <a:buNone/>
            </a:pPr>
            <a:r>
              <a:rPr lang="en-US" sz="1200" dirty="0" smtClean="0"/>
              <a:t>Observe um </a:t>
            </a:r>
            <a:r>
              <a:rPr lang="en-US" sz="1200" dirty="0" err="1" smtClean="0"/>
              <a:t>aumento</a:t>
            </a:r>
            <a:r>
              <a:rPr lang="en-US" sz="1200" dirty="0" smtClean="0"/>
              <a:t> </a:t>
            </a:r>
            <a:r>
              <a:rPr lang="en-US" sz="1200" dirty="0" err="1" smtClean="0"/>
              <a:t>significativo</a:t>
            </a:r>
            <a:r>
              <a:rPr lang="en-US" sz="1200" dirty="0" smtClean="0"/>
              <a:t> </a:t>
            </a:r>
            <a:r>
              <a:rPr lang="en-US" sz="1200" dirty="0" err="1" smtClean="0"/>
              <a:t>nas</a:t>
            </a:r>
            <a:r>
              <a:rPr lang="en-US" sz="1200" dirty="0" smtClean="0"/>
              <a:t> </a:t>
            </a:r>
            <a:r>
              <a:rPr lang="en-US" sz="1200" dirty="0" err="1" smtClean="0"/>
              <a:t>vazões</a:t>
            </a:r>
            <a:r>
              <a:rPr lang="en-US" sz="1200" dirty="0" smtClean="0"/>
              <a:t> de </a:t>
            </a:r>
            <a:r>
              <a:rPr lang="en-US" sz="1200" dirty="0" err="1" smtClean="0"/>
              <a:t>inverno</a:t>
            </a:r>
            <a:endParaRPr lang="en-US" sz="1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Text Box 4"/>
          <p:cNvSpPr txBox="1">
            <a:spLocks noChangeArrowheads="1"/>
          </p:cNvSpPr>
          <p:nvPr/>
        </p:nvSpPr>
        <p:spPr bwMode="auto">
          <a:xfrm>
            <a:off x="136525" y="6284913"/>
            <a:ext cx="184150" cy="366712"/>
          </a:xfrm>
          <a:prstGeom prst="rect">
            <a:avLst/>
          </a:prstGeom>
          <a:noFill/>
          <a:ln w="9525">
            <a:noFill/>
            <a:miter lim="800000"/>
            <a:headEnd/>
            <a:tailEnd/>
          </a:ln>
          <a:effectLst/>
        </p:spPr>
        <p:txBody>
          <a:bodyPr wrap="none">
            <a:spAutoFit/>
          </a:bodyPr>
          <a:lstStyle/>
          <a:p>
            <a:endParaRPr lang="en-US"/>
          </a:p>
        </p:txBody>
      </p:sp>
      <p:sp>
        <p:nvSpPr>
          <p:cNvPr id="99333" name="Text Box 5"/>
          <p:cNvSpPr txBox="1">
            <a:spLocks noChangeArrowheads="1"/>
          </p:cNvSpPr>
          <p:nvPr/>
        </p:nvSpPr>
        <p:spPr bwMode="auto">
          <a:xfrm>
            <a:off x="1905000" y="5638800"/>
            <a:ext cx="6248400" cy="738664"/>
          </a:xfrm>
          <a:prstGeom prst="rect">
            <a:avLst/>
          </a:prstGeom>
          <a:noFill/>
          <a:ln w="9525">
            <a:noFill/>
            <a:miter lim="800000"/>
            <a:headEnd/>
            <a:tailEnd/>
          </a:ln>
          <a:effectLst/>
        </p:spPr>
        <p:txBody>
          <a:bodyPr wrap="square">
            <a:spAutoFit/>
          </a:bodyPr>
          <a:lstStyle/>
          <a:p>
            <a:pPr algn="l"/>
            <a:r>
              <a:rPr lang="en-US" sz="1400" dirty="0"/>
              <a:t>Payne, J.T., A.W. Wood, A.F. Hamlet, R.N. Palmer, and D.P. </a:t>
            </a:r>
            <a:r>
              <a:rPr lang="en-US" sz="1400" dirty="0" err="1"/>
              <a:t>Lettenmaier</a:t>
            </a:r>
            <a:r>
              <a:rPr lang="en-US" sz="1400" dirty="0"/>
              <a:t>, 2004, Mitigating the effects of</a:t>
            </a:r>
            <a:r>
              <a:rPr lang="en-US" sz="1400" dirty="0" smtClean="0"/>
              <a:t> </a:t>
            </a:r>
            <a:r>
              <a:rPr lang="en-US" sz="1400" dirty="0" err="1" smtClean="0"/>
              <a:t>Mudanças</a:t>
            </a:r>
            <a:r>
              <a:rPr lang="en-US" sz="1400" dirty="0" smtClean="0"/>
              <a:t> </a:t>
            </a:r>
            <a:r>
              <a:rPr lang="en-US" sz="1400" dirty="0" err="1" smtClean="0"/>
              <a:t>Climáticas</a:t>
            </a:r>
            <a:r>
              <a:rPr lang="en-US" sz="1400" dirty="0" smtClean="0"/>
              <a:t> </a:t>
            </a:r>
            <a:r>
              <a:rPr lang="en-US" sz="1400" dirty="0"/>
              <a:t>on the water resources of the Columbia</a:t>
            </a:r>
            <a:r>
              <a:rPr lang="en-US" sz="1400" dirty="0" smtClean="0"/>
              <a:t> </a:t>
            </a:r>
            <a:r>
              <a:rPr lang="en-US" sz="1400" dirty="0" err="1" smtClean="0"/>
              <a:t>Bacia</a:t>
            </a:r>
            <a:r>
              <a:rPr lang="en-US" sz="1400" dirty="0" smtClean="0"/>
              <a:t>, </a:t>
            </a:r>
            <a:r>
              <a:rPr lang="en-US" sz="1400" dirty="0"/>
              <a:t>Climatic Change, Vol. 62, Issue 1-3, 233-256</a:t>
            </a:r>
          </a:p>
        </p:txBody>
      </p:sp>
      <p:sp>
        <p:nvSpPr>
          <p:cNvPr id="6" name="Title 5"/>
          <p:cNvSpPr>
            <a:spLocks noGrp="1"/>
          </p:cNvSpPr>
          <p:nvPr>
            <p:ph type="title"/>
          </p:nvPr>
        </p:nvSpPr>
        <p:spPr>
          <a:xfrm>
            <a:off x="457200" y="0"/>
            <a:ext cx="8229600" cy="1143000"/>
          </a:xfrm>
        </p:spPr>
        <p:txBody>
          <a:bodyPr>
            <a:normAutofit fontScale="90000"/>
          </a:bodyPr>
          <a:lstStyle/>
          <a:p>
            <a:r>
              <a:rPr lang="pt-BR" noProof="0" dirty="0" smtClean="0"/>
              <a:t>Controle de </a:t>
            </a:r>
            <a:r>
              <a:rPr lang="pt-BR" noProof="0" smtClean="0"/>
              <a:t>Inundação  </a:t>
            </a:r>
            <a:r>
              <a:rPr lang="pt-BR" noProof="0" dirty="0" smtClean="0"/>
              <a:t>versus </a:t>
            </a:r>
            <a:r>
              <a:rPr lang="pt-BR" noProof="0" dirty="0" err="1" smtClean="0"/>
              <a:t>Reenchimento</a:t>
            </a:r>
            <a:endParaRPr lang="pt-BR" noProof="0" dirty="0" smtClean="0"/>
          </a:p>
        </p:txBody>
      </p:sp>
      <p:sp>
        <p:nvSpPr>
          <p:cNvPr id="7" name="Text Placeholder 6"/>
          <p:cNvSpPr>
            <a:spLocks noGrp="1"/>
          </p:cNvSpPr>
          <p:nvPr>
            <p:ph sz="quarter" idx="1"/>
          </p:nvPr>
        </p:nvSpPr>
        <p:spPr>
          <a:xfrm>
            <a:off x="457200" y="1143000"/>
            <a:ext cx="8229600" cy="3886200"/>
          </a:xfrm>
        </p:spPr>
        <p:txBody>
          <a:bodyPr>
            <a:noAutofit/>
          </a:bodyPr>
          <a:lstStyle/>
          <a:p>
            <a:pPr rtl="0" eaLnBrk="1" latinLnBrk="0" hangingPunct="1"/>
            <a:r>
              <a:rPr lang="pt-BR" sz="2000" b="1" kern="1200" noProof="0" dirty="0" smtClean="0">
                <a:solidFill>
                  <a:srgbClr val="FF0000"/>
                </a:solidFill>
                <a:latin typeface="+mn-lt"/>
                <a:ea typeface="+mn-ea"/>
                <a:cs typeface="+mn-cs"/>
              </a:rPr>
              <a:t>Equilíbrio </a:t>
            </a:r>
            <a:r>
              <a:rPr lang="pt-BR" sz="2000" kern="1200" noProof="0" dirty="0" smtClean="0">
                <a:solidFill>
                  <a:schemeClr val="tx1"/>
                </a:solidFill>
                <a:latin typeface="+mn-lt"/>
                <a:ea typeface="+mn-ea"/>
                <a:cs typeface="+mn-cs"/>
              </a:rPr>
              <a:t>entre proteção contra enchentes e confiabilidade de reenchimento é crucial na Bacia do Columbia.</a:t>
            </a:r>
            <a:endParaRPr lang="pt-BR" sz="2000" noProof="0" dirty="0" smtClean="0"/>
          </a:p>
          <a:p>
            <a:pPr rtl="0" eaLnBrk="1" latinLnBrk="0" hangingPunct="1"/>
            <a:r>
              <a:rPr lang="pt-BR" sz="2000" kern="1200" noProof="0" dirty="0" smtClean="0"/>
              <a:t>Como </a:t>
            </a:r>
            <a:r>
              <a:rPr lang="pt-BR" sz="2000" b="1" kern="1200" noProof="0" dirty="0" smtClean="0">
                <a:solidFill>
                  <a:srgbClr val="FF0000"/>
                </a:solidFill>
                <a:latin typeface="+mn-lt"/>
                <a:ea typeface="+mn-ea"/>
                <a:cs typeface="+mn-cs"/>
              </a:rPr>
              <a:t>as vaz</a:t>
            </a:r>
            <a:r>
              <a:rPr lang="pt-BR" sz="2000" b="1" kern="1200" noProof="0" dirty="0" smtClean="0">
                <a:solidFill>
                  <a:srgbClr val="FF0000"/>
                </a:solidFill>
              </a:rPr>
              <a:t>õ</a:t>
            </a:r>
            <a:r>
              <a:rPr lang="pt-BR" sz="2000" b="1" kern="1200" noProof="0" dirty="0" smtClean="0">
                <a:solidFill>
                  <a:srgbClr val="FF0000"/>
                </a:solidFill>
                <a:latin typeface="+mn-lt"/>
                <a:ea typeface="+mn-ea"/>
                <a:cs typeface="+mn-cs"/>
              </a:rPr>
              <a:t>es de pico ocorrem </a:t>
            </a:r>
            <a:r>
              <a:rPr lang="pt-BR" sz="2000" b="1" kern="1200" noProof="0" dirty="0" smtClean="0">
                <a:solidFill>
                  <a:srgbClr val="FF0000"/>
                </a:solidFill>
              </a:rPr>
              <a:t>cedo no ano. </a:t>
            </a:r>
            <a:endParaRPr lang="pt-BR" sz="2000" b="1" kern="1200" noProof="0" dirty="0" smtClean="0">
              <a:solidFill>
                <a:srgbClr val="FF0000"/>
              </a:solidFill>
              <a:latin typeface="+mn-lt"/>
              <a:ea typeface="+mn-ea"/>
              <a:cs typeface="+mn-cs"/>
            </a:endParaRPr>
          </a:p>
          <a:p>
            <a:pPr lvl="1"/>
            <a:r>
              <a:rPr lang="pt-BR" sz="2000" kern="1200" noProof="0" dirty="0" smtClean="0">
                <a:solidFill>
                  <a:schemeClr val="tx1"/>
                </a:solidFill>
                <a:latin typeface="+mn-lt"/>
                <a:ea typeface="+mn-ea"/>
                <a:cs typeface="+mn-cs"/>
              </a:rPr>
              <a:t>O cronograma de evacuação por </a:t>
            </a:r>
            <a:r>
              <a:rPr lang="pt-BR" sz="2000" kern="1200" noProof="0" dirty="0" smtClean="0">
                <a:ea typeface="+mn-ea"/>
                <a:cs typeface="+mn-cs"/>
              </a:rPr>
              <a:t>i</a:t>
            </a:r>
            <a:r>
              <a:rPr lang="pt-BR" sz="2000" kern="1200" noProof="0" dirty="0" smtClean="0">
                <a:solidFill>
                  <a:schemeClr val="tx1"/>
                </a:solidFill>
                <a:latin typeface="+mn-lt"/>
                <a:ea typeface="+mn-ea"/>
                <a:cs typeface="+mn-cs"/>
              </a:rPr>
              <a:t>nundação precisa ser revisado</a:t>
            </a:r>
          </a:p>
          <a:p>
            <a:pPr lvl="2"/>
            <a:r>
              <a:rPr lang="pt-BR" sz="2000" kern="1200" noProof="0" dirty="0" smtClean="0">
                <a:solidFill>
                  <a:schemeClr val="tx1"/>
                </a:solidFill>
                <a:latin typeface="+mn-lt"/>
                <a:ea typeface="+mn-ea"/>
                <a:cs typeface="+mn-cs"/>
              </a:rPr>
              <a:t>Para proteger contra a temporada de inundações precoces</a:t>
            </a:r>
          </a:p>
          <a:p>
            <a:pPr lvl="2"/>
            <a:r>
              <a:rPr lang="pt-BR" sz="2000" kern="1200" noProof="0" dirty="0" smtClean="0">
                <a:solidFill>
                  <a:schemeClr val="tx1"/>
                </a:solidFill>
                <a:latin typeface="+mn-lt"/>
                <a:ea typeface="+mn-ea"/>
                <a:cs typeface="+mn-cs"/>
              </a:rPr>
              <a:t>Para começar o enchimento mais cedo para capturar </a:t>
            </a:r>
            <a:r>
              <a:rPr lang="pt-BR" sz="2000" kern="1200" noProof="0" dirty="0" smtClean="0">
                <a:ea typeface="+mn-ea"/>
                <a:cs typeface="+mn-cs"/>
              </a:rPr>
              <a:t>(pequenas)</a:t>
            </a:r>
            <a:r>
              <a:rPr lang="pt-BR" sz="2000" kern="1200" noProof="0" dirty="0" smtClean="0">
                <a:solidFill>
                  <a:schemeClr val="tx1"/>
                </a:solidFill>
                <a:latin typeface="+mn-lt"/>
                <a:ea typeface="+mn-ea"/>
                <a:cs typeface="+mn-cs"/>
              </a:rPr>
              <a:t> enchentes de primavera.</a:t>
            </a:r>
            <a:endParaRPr lang="pt-BR" sz="2000" noProof="0" dirty="0" smtClean="0"/>
          </a:p>
          <a:p>
            <a:pPr rtl="0" eaLnBrk="1" latinLnBrk="0" hangingPunct="1"/>
            <a:r>
              <a:rPr lang="pt-BR" sz="2000" kern="1200" noProof="0" dirty="0" smtClean="0"/>
              <a:t>Experimentos-modelo </a:t>
            </a:r>
            <a:r>
              <a:rPr lang="pt-BR" sz="2000" kern="1200" noProof="0" dirty="0" smtClean="0">
                <a:solidFill>
                  <a:schemeClr val="tx1"/>
                </a:solidFill>
                <a:latin typeface="+mn-lt"/>
                <a:ea typeface="+mn-ea"/>
                <a:cs typeface="+mn-cs"/>
              </a:rPr>
              <a:t>(ver Payne et al. 2004) têm mostrado que ao deslocar-se duas semanas a um mês para </a:t>
            </a:r>
            <a:r>
              <a:rPr lang="pt-BR" sz="2000" b="1" kern="1200" noProof="0" dirty="0" smtClean="0">
                <a:solidFill>
                  <a:srgbClr val="FF0000"/>
                </a:solidFill>
              </a:rPr>
              <a:t>mais cedo, a evacuação decorrente de enchentes </a:t>
            </a:r>
            <a:r>
              <a:rPr lang="pt-BR" sz="2000" b="1" kern="1200" noProof="0" dirty="0" smtClean="0">
                <a:solidFill>
                  <a:srgbClr val="FF0000"/>
                </a:solidFill>
                <a:latin typeface="+mn-lt"/>
                <a:ea typeface="+mn-ea"/>
                <a:cs typeface="+mn-cs"/>
              </a:rPr>
              <a:t>ajuda a mitigar a redução do enchimento</a:t>
            </a:r>
            <a:r>
              <a:rPr lang="pt-BR" sz="2000" kern="1200" noProof="0" dirty="0" smtClean="0">
                <a:solidFill>
                  <a:schemeClr val="tx1"/>
                </a:solidFill>
                <a:latin typeface="+mn-lt"/>
                <a:ea typeface="+mn-ea"/>
                <a:cs typeface="+mn-cs"/>
              </a:rPr>
              <a:t> associada às mudanças do tempo </a:t>
            </a:r>
            <a:r>
              <a:rPr lang="pt-BR" sz="2000" kern="1200" noProof="0" dirty="0" smtClean="0"/>
              <a:t>de resposta das vazões.</a:t>
            </a:r>
            <a:r>
              <a:rPr lang="pt-BR" sz="2000" kern="1200" noProof="0" dirty="0" smtClean="0">
                <a:solidFill>
                  <a:schemeClr val="tx1"/>
                </a:solidFill>
                <a:latin typeface="+mn-lt"/>
                <a:ea typeface="+mn-ea"/>
                <a:cs typeface="+mn-cs"/>
              </a:rPr>
              <a:t> </a:t>
            </a:r>
            <a:endParaRPr lang="pt-BR" sz="2000" noProof="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normAutofit/>
          </a:bodyPr>
          <a:lstStyle/>
          <a:p>
            <a:r>
              <a:rPr lang="pt-BR" sz="3600" noProof="0" smtClean="0"/>
              <a:t>Implicações para Acordos Transfronteiriços</a:t>
            </a:r>
          </a:p>
        </p:txBody>
      </p:sp>
      <p:sp>
        <p:nvSpPr>
          <p:cNvPr id="5" name="Text Placeholder 4"/>
          <p:cNvSpPr>
            <a:spLocks noGrp="1"/>
          </p:cNvSpPr>
          <p:nvPr>
            <p:ph sz="quarter" idx="1"/>
          </p:nvPr>
        </p:nvSpPr>
        <p:spPr>
          <a:xfrm>
            <a:off x="533400" y="914400"/>
            <a:ext cx="8229600" cy="4876800"/>
          </a:xfrm>
        </p:spPr>
        <p:txBody>
          <a:bodyPr>
            <a:noAutofit/>
          </a:bodyPr>
          <a:lstStyle/>
          <a:p>
            <a:pPr rtl="0" eaLnBrk="0" latinLnBrk="0" hangingPunct="0"/>
            <a:r>
              <a:rPr lang="pt-BR" sz="2000" b="1" kern="1200" noProof="0" dirty="0" smtClean="0">
                <a:solidFill>
                  <a:srgbClr val="FF0000"/>
                </a:solidFill>
                <a:latin typeface="+mn-lt"/>
                <a:ea typeface="+mn-ea"/>
                <a:cs typeface="+mn-cs"/>
              </a:rPr>
              <a:t>O acúmulo de neve no Canadá é menos sensível ao aquecimento </a:t>
            </a:r>
            <a:r>
              <a:rPr lang="pt-BR" sz="2000" b="1" kern="1200" noProof="0" dirty="0" smtClean="0">
                <a:solidFill>
                  <a:schemeClr val="tx2"/>
                </a:solidFill>
                <a:latin typeface="+mn-lt"/>
                <a:ea typeface="+mn-ea"/>
                <a:cs typeface="+mn-cs"/>
              </a:rPr>
              <a:t>do </a:t>
            </a:r>
            <a:r>
              <a:rPr lang="pt-BR" sz="2000" kern="1200" noProof="0" dirty="0" smtClean="0">
                <a:solidFill>
                  <a:schemeClr val="tx1"/>
                </a:solidFill>
                <a:latin typeface="+mn-lt"/>
                <a:ea typeface="+mn-ea"/>
                <a:cs typeface="+mn-cs"/>
              </a:rPr>
              <a:t>que </a:t>
            </a:r>
            <a:r>
              <a:rPr lang="pt-BR" sz="2000" kern="1200" noProof="0" dirty="0" smtClean="0"/>
              <a:t>na porção</a:t>
            </a:r>
            <a:r>
              <a:rPr lang="pt-BR" sz="2000" kern="1200" noProof="0" dirty="0" smtClean="0">
                <a:solidFill>
                  <a:schemeClr val="tx1"/>
                </a:solidFill>
                <a:latin typeface="+mn-lt"/>
                <a:ea typeface="+mn-ea"/>
                <a:cs typeface="+mn-cs"/>
              </a:rPr>
              <a:t> americana da Bacia do Columbia.  </a:t>
            </a:r>
          </a:p>
          <a:p>
            <a:pPr lvl="1"/>
            <a:r>
              <a:rPr lang="pt-BR" sz="2000" kern="1200" noProof="0" dirty="0" smtClean="0">
                <a:solidFill>
                  <a:schemeClr val="tx1"/>
                </a:solidFill>
                <a:latin typeface="+mn-lt"/>
                <a:ea typeface="+mn-ea"/>
                <a:cs typeface="+mn-cs"/>
              </a:rPr>
              <a:t>As mudanças no período de </a:t>
            </a:r>
            <a:r>
              <a:rPr lang="pt-BR" sz="2000" kern="1200" noProof="0" dirty="0" smtClean="0">
                <a:ea typeface="+mn-ea"/>
                <a:cs typeface="+mn-cs"/>
              </a:rPr>
              <a:t>v</a:t>
            </a:r>
            <a:r>
              <a:rPr lang="pt-BR" sz="2000" kern="1200" noProof="0" dirty="0" smtClean="0">
                <a:solidFill>
                  <a:schemeClr val="tx1"/>
                </a:solidFill>
                <a:latin typeface="+mn-lt"/>
                <a:ea typeface="+mn-ea"/>
                <a:cs typeface="+mn-cs"/>
              </a:rPr>
              <a:t>az</a:t>
            </a:r>
            <a:r>
              <a:rPr lang="pt-BR" sz="2000" kern="1200" noProof="0" dirty="0" smtClean="0">
                <a:ea typeface="+mn-ea"/>
                <a:cs typeface="+mn-cs"/>
              </a:rPr>
              <a:t>ões</a:t>
            </a:r>
            <a:r>
              <a:rPr lang="pt-BR" sz="2000" kern="1200" noProof="0" dirty="0" smtClean="0">
                <a:solidFill>
                  <a:schemeClr val="tx1"/>
                </a:solidFill>
                <a:latin typeface="+mn-lt"/>
                <a:ea typeface="+mn-ea"/>
                <a:cs typeface="+mn-cs"/>
              </a:rPr>
              <a:t> do rio também serão pequenas no Canadá.</a:t>
            </a:r>
            <a:endParaRPr lang="pt-BR" sz="2000" noProof="0" dirty="0" smtClean="0"/>
          </a:p>
          <a:p>
            <a:pPr rtl="0" eaLnBrk="0" latinLnBrk="0" hangingPunct="0"/>
            <a:r>
              <a:rPr lang="pt-BR" sz="2000" kern="1200" noProof="0" dirty="0" smtClean="0">
                <a:solidFill>
                  <a:schemeClr val="tx1"/>
                </a:solidFill>
                <a:latin typeface="+mn-lt"/>
                <a:ea typeface="+mn-ea"/>
                <a:cs typeface="+mn-cs"/>
              </a:rPr>
              <a:t>Dentro dos próximos 50 anos ou mais, o </a:t>
            </a:r>
            <a:r>
              <a:rPr lang="pt-BR" sz="2000" b="1" kern="1200" noProof="0" dirty="0" smtClean="0">
                <a:solidFill>
                  <a:srgbClr val="FF0000"/>
                </a:solidFill>
                <a:latin typeface="+mn-lt"/>
                <a:ea typeface="+mn-ea"/>
                <a:cs typeface="+mn-cs"/>
              </a:rPr>
              <a:t>Canada terá uma fração de incremento de acúmulo de neve contribuindo para </a:t>
            </a:r>
            <a:r>
              <a:rPr lang="pt-BR" sz="2000" b="1" kern="1200" noProof="0" dirty="0" smtClean="0">
                <a:solidFill>
                  <a:srgbClr val="FF0000"/>
                </a:solidFill>
              </a:rPr>
              <a:t>os volumes de vazão de verão</a:t>
            </a:r>
            <a:r>
              <a:rPr lang="pt-BR" sz="2000" b="1" kern="1200" noProof="0" dirty="0" smtClean="0">
                <a:solidFill>
                  <a:srgbClr val="FF0000"/>
                </a:solidFill>
                <a:latin typeface="+mn-lt"/>
                <a:ea typeface="+mn-ea"/>
                <a:cs typeface="+mn-cs"/>
              </a:rPr>
              <a:t> </a:t>
            </a:r>
            <a:r>
              <a:rPr lang="pt-BR" sz="2000" kern="1200" noProof="0" dirty="0" smtClean="0">
                <a:solidFill>
                  <a:schemeClr val="tx1"/>
                </a:solidFill>
                <a:latin typeface="+mn-lt"/>
                <a:ea typeface="+mn-ea"/>
                <a:cs typeface="+mn-cs"/>
              </a:rPr>
              <a:t>na Bacia do Rio Columbia.</a:t>
            </a:r>
            <a:endParaRPr lang="pt-BR" sz="2000" noProof="0" dirty="0" smtClean="0"/>
          </a:p>
          <a:p>
            <a:pPr rtl="0" eaLnBrk="0" latinLnBrk="0" hangingPunct="0"/>
            <a:r>
              <a:rPr lang="pt-BR" sz="2000" kern="1200" noProof="0" dirty="0" smtClean="0">
                <a:solidFill>
                  <a:schemeClr val="tx1"/>
                </a:solidFill>
                <a:latin typeface="+mn-lt"/>
                <a:ea typeface="+mn-ea"/>
                <a:cs typeface="+mn-cs"/>
              </a:rPr>
              <a:t>Estes impactos distintos entre </a:t>
            </a:r>
            <a:r>
              <a:rPr lang="pt-BR" sz="2000" kern="1200" noProof="0" dirty="0" smtClean="0"/>
              <a:t>os dois países tem o </a:t>
            </a:r>
            <a:r>
              <a:rPr lang="pt-BR" sz="2000" b="1" kern="1200" noProof="0" dirty="0" smtClean="0">
                <a:solidFill>
                  <a:srgbClr val="FF0000"/>
                </a:solidFill>
                <a:latin typeface="+mn-lt"/>
                <a:ea typeface="+mn-ea"/>
                <a:cs typeface="+mn-cs"/>
              </a:rPr>
              <a:t>potencial </a:t>
            </a:r>
            <a:r>
              <a:rPr lang="pt-BR" sz="2000" b="1" kern="1200" noProof="0" dirty="0" smtClean="0">
                <a:solidFill>
                  <a:srgbClr val="FF0000"/>
                </a:solidFill>
              </a:rPr>
              <a:t>de</a:t>
            </a:r>
            <a:r>
              <a:rPr lang="pt-BR" sz="2000" b="1" kern="1200" noProof="0" dirty="0" smtClean="0">
                <a:solidFill>
                  <a:srgbClr val="FF0000"/>
                </a:solidFill>
                <a:latin typeface="+mn-lt"/>
                <a:ea typeface="+mn-ea"/>
                <a:cs typeface="+mn-cs"/>
              </a:rPr>
              <a:t> “desequilibrar” os acordos atuais de coordenação</a:t>
            </a:r>
            <a:r>
              <a:rPr lang="pt-BR" sz="2000" kern="1200" noProof="0" dirty="0" smtClean="0">
                <a:solidFill>
                  <a:schemeClr val="tx1"/>
                </a:solidFill>
                <a:latin typeface="+mn-lt"/>
                <a:ea typeface="+mn-ea"/>
                <a:cs typeface="+mn-cs"/>
              </a:rPr>
              <a:t>, e </a:t>
            </a:r>
            <a:r>
              <a:rPr lang="pt-BR" sz="2000" kern="1200" noProof="0" dirty="0" smtClean="0"/>
              <a:t>apresentará </a:t>
            </a:r>
            <a:r>
              <a:rPr lang="pt-BR" sz="2000" b="1" kern="1200" noProof="0" dirty="0" smtClean="0">
                <a:solidFill>
                  <a:srgbClr val="FF0000"/>
                </a:solidFill>
                <a:latin typeface="+mn-lt"/>
                <a:ea typeface="+mn-ea"/>
                <a:cs typeface="+mn-cs"/>
              </a:rPr>
              <a:t>desafios sérios para manter </a:t>
            </a:r>
            <a:r>
              <a:rPr lang="pt-BR" sz="2000" b="1" kern="1200" noProof="0" dirty="0" smtClean="0">
                <a:solidFill>
                  <a:srgbClr val="FF0000"/>
                </a:solidFill>
              </a:rPr>
              <a:t>as vazões a jusante </a:t>
            </a:r>
            <a:r>
              <a:rPr lang="pt-BR" sz="2000" b="1" kern="1200" dirty="0">
                <a:solidFill>
                  <a:srgbClr val="FF0000"/>
                </a:solidFill>
              </a:rPr>
              <a:t>n</a:t>
            </a:r>
            <a:r>
              <a:rPr lang="pt-BR" sz="2000" b="1" kern="1200" noProof="0" dirty="0" smtClean="0">
                <a:solidFill>
                  <a:srgbClr val="FF0000"/>
                </a:solidFill>
              </a:rPr>
              <a:t>o lado americano.</a:t>
            </a:r>
            <a:endParaRPr lang="pt-BR" sz="2000" noProof="0" dirty="0" smtClean="0"/>
          </a:p>
          <a:p>
            <a:pPr rtl="0" eaLnBrk="0" latinLnBrk="0" hangingPunct="0"/>
            <a:r>
              <a:rPr lang="pt-BR" sz="2000" b="1" kern="1200" noProof="0" dirty="0" smtClean="0">
                <a:solidFill>
                  <a:srgbClr val="FF0000"/>
                </a:solidFill>
                <a:latin typeface="+mn-lt"/>
                <a:ea typeface="+mn-ea"/>
                <a:cs typeface="+mn-cs"/>
              </a:rPr>
              <a:t>São necessárias </a:t>
            </a:r>
            <a:r>
              <a:rPr lang="pt-BR" sz="2000" b="1" kern="1200" dirty="0">
                <a:solidFill>
                  <a:srgbClr val="FF0000"/>
                </a:solidFill>
              </a:rPr>
              <a:t>m</a:t>
            </a:r>
            <a:r>
              <a:rPr lang="pt-BR" sz="2000" b="1" kern="1200" noProof="0" dirty="0" err="1" smtClean="0">
                <a:solidFill>
                  <a:srgbClr val="FF0000"/>
                </a:solidFill>
                <a:latin typeface="+mn-lt"/>
                <a:ea typeface="+mn-ea"/>
                <a:cs typeface="+mn-cs"/>
              </a:rPr>
              <a:t>udanças</a:t>
            </a:r>
            <a:r>
              <a:rPr lang="pt-BR" sz="2000" b="1" kern="1200" noProof="0" dirty="0" smtClean="0">
                <a:solidFill>
                  <a:srgbClr val="FF0000"/>
                </a:solidFill>
              </a:rPr>
              <a:t> no</a:t>
            </a:r>
            <a:r>
              <a:rPr lang="pt-BR" sz="2000" kern="1200" noProof="0" dirty="0" smtClean="0">
                <a:solidFill>
                  <a:schemeClr val="tx1"/>
                </a:solidFill>
                <a:latin typeface="+mn-lt"/>
                <a:ea typeface="+mn-ea"/>
                <a:cs typeface="+mn-cs"/>
              </a:rPr>
              <a:t> controle de </a:t>
            </a:r>
            <a:r>
              <a:rPr lang="pt-BR" sz="2000" kern="1200" noProof="0" dirty="0" smtClean="0"/>
              <a:t>cheias</a:t>
            </a:r>
            <a:r>
              <a:rPr lang="pt-BR" sz="2000" kern="1200" noProof="0" dirty="0" smtClean="0">
                <a:solidFill>
                  <a:schemeClr val="tx1"/>
                </a:solidFill>
                <a:latin typeface="+mn-lt"/>
                <a:ea typeface="+mn-ea"/>
                <a:cs typeface="+mn-cs"/>
              </a:rPr>
              <a:t>, produção de </a:t>
            </a:r>
            <a:r>
              <a:rPr lang="pt-BR" sz="2000" kern="1200" noProof="0" dirty="0" err="1" smtClean="0">
                <a:solidFill>
                  <a:schemeClr val="tx1"/>
                </a:solidFill>
                <a:latin typeface="+mn-lt"/>
                <a:ea typeface="+mn-ea"/>
                <a:cs typeface="+mn-cs"/>
              </a:rPr>
              <a:t>hidreletricidade</a:t>
            </a:r>
            <a:r>
              <a:rPr lang="pt-BR" sz="2000" kern="1200" noProof="0" dirty="0" smtClean="0">
                <a:solidFill>
                  <a:schemeClr val="tx1"/>
                </a:solidFill>
                <a:latin typeface="+mn-lt"/>
                <a:ea typeface="+mn-ea"/>
                <a:cs typeface="+mn-cs"/>
              </a:rPr>
              <a:t> </a:t>
            </a:r>
            <a:r>
              <a:rPr lang="pt-BR" sz="2000" kern="1200" noProof="0" dirty="0" smtClean="0">
                <a:solidFill>
                  <a:schemeClr val="tx1"/>
                </a:solidFill>
                <a:latin typeface="+mn-lt"/>
                <a:ea typeface="+mn-ea"/>
                <a:cs typeface="+mn-cs"/>
              </a:rPr>
              <a:t>e aumento de vazão de entrada...  </a:t>
            </a:r>
            <a:endParaRPr lang="pt-BR" sz="2000" noProof="0" dirty="0" smtClean="0"/>
          </a:p>
          <a:p>
            <a:pPr rtl="0" eaLnBrk="0" latinLnBrk="0" hangingPunct="0"/>
            <a:r>
              <a:rPr lang="pt-BR" sz="2000" kern="1200" noProof="0" dirty="0" smtClean="0"/>
              <a:t>Faz-se </a:t>
            </a:r>
            <a:r>
              <a:rPr lang="pt-BR" sz="2000" kern="1200" noProof="0" dirty="0" err="1" smtClean="0"/>
              <a:t>neces</a:t>
            </a:r>
            <a:r>
              <a:rPr lang="pt-BR" sz="2000" kern="1200" dirty="0" err="1" smtClean="0"/>
              <a:t>sário</a:t>
            </a:r>
            <a:r>
              <a:rPr lang="pt-BR" sz="2000" kern="1200" noProof="0" dirty="0" smtClean="0">
                <a:solidFill>
                  <a:schemeClr val="tx1"/>
                </a:solidFill>
                <a:latin typeface="+mn-lt"/>
                <a:ea typeface="+mn-ea"/>
                <a:cs typeface="+mn-cs"/>
              </a:rPr>
              <a:t> </a:t>
            </a:r>
            <a:r>
              <a:rPr lang="pt-BR" sz="2000" kern="1200" noProof="0" dirty="0" smtClean="0"/>
              <a:t>p</a:t>
            </a:r>
            <a:r>
              <a:rPr lang="pt-BR" sz="2000" kern="1200" noProof="0" dirty="0" smtClean="0">
                <a:solidFill>
                  <a:schemeClr val="tx1"/>
                </a:solidFill>
                <a:latin typeface="+mn-lt"/>
                <a:ea typeface="+mn-ea"/>
                <a:cs typeface="+mn-cs"/>
              </a:rPr>
              <a:t>lanejamento a longo prazo para </a:t>
            </a:r>
            <a:r>
              <a:rPr lang="pt-BR" sz="2000" kern="1200" noProof="0" dirty="0" smtClean="0"/>
              <a:t>lidar com estas questões</a:t>
            </a:r>
            <a:r>
              <a:rPr lang="pt-BR" sz="2000" kern="1200" noProof="0" dirty="0" smtClean="0">
                <a:solidFill>
                  <a:schemeClr val="tx1"/>
                </a:solidFill>
                <a:latin typeface="+mn-lt"/>
                <a:ea typeface="+mn-ea"/>
                <a:cs typeface="+mn-cs"/>
              </a:rPr>
              <a:t>.</a:t>
            </a:r>
            <a:endParaRPr lang="pt-BR" sz="2000" noProof="0" dirty="0" smtClean="0"/>
          </a:p>
          <a:p>
            <a:endParaRPr lang="pt-BR" sz="2000" noProof="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pt-BR" noProof="0" smtClean="0"/>
              <a:t>Outras implicações das Mudanças Climáticas </a:t>
            </a:r>
            <a:endParaRPr lang="pt-BR" noProof="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1"/>
          <p:cNvSpPr>
            <a:spLocks noChangeShapeType="1"/>
          </p:cNvSpPr>
          <p:nvPr/>
        </p:nvSpPr>
        <p:spPr bwMode="auto">
          <a:xfrm>
            <a:off x="5333256" y="3351982"/>
            <a:ext cx="3810744" cy="0"/>
          </a:xfrm>
          <a:prstGeom prst="line">
            <a:avLst/>
          </a:prstGeom>
          <a:noFill/>
          <a:ln w="90311">
            <a:solidFill>
              <a:srgbClr val="FFFFFF"/>
            </a:solidFill>
            <a:round/>
            <a:headEnd/>
            <a:tailEnd/>
          </a:ln>
        </p:spPr>
        <p:txBody>
          <a:bodyPr lIns="64291" tIns="32146" rIns="64291" bIns="32146"/>
          <a:lstStyle/>
          <a:p>
            <a:endParaRPr lang="en-US"/>
          </a:p>
        </p:txBody>
      </p:sp>
      <p:pic>
        <p:nvPicPr>
          <p:cNvPr id="7171" name="Picture 2" descr="image1.png"/>
          <p:cNvPicPr>
            <a:picLocks noChangeAspect="1"/>
          </p:cNvPicPr>
          <p:nvPr/>
        </p:nvPicPr>
        <p:blipFill>
          <a:blip r:embed="rId2" cstate="print"/>
          <a:srcRect/>
          <a:stretch>
            <a:fillRect/>
          </a:stretch>
        </p:blipFill>
        <p:spPr bwMode="auto">
          <a:xfrm>
            <a:off x="0" y="1"/>
            <a:ext cx="9144000" cy="6860232"/>
          </a:xfrm>
          <a:prstGeom prst="rect">
            <a:avLst/>
          </a:prstGeom>
          <a:noFill/>
          <a:ln w="12700">
            <a:noFill/>
            <a:miter lim="0"/>
            <a:headEnd/>
            <a:tailEnd/>
          </a:ln>
        </p:spPr>
      </p:pic>
      <p:sp>
        <p:nvSpPr>
          <p:cNvPr id="7172" name="Rectangle 3"/>
          <p:cNvSpPr>
            <a:spLocks noGrp="1" noChangeArrowheads="1"/>
          </p:cNvSpPr>
          <p:nvPr>
            <p:ph type="title"/>
          </p:nvPr>
        </p:nvSpPr>
        <p:spPr>
          <a:xfrm>
            <a:off x="685354" y="75903"/>
            <a:ext cx="7696275" cy="944314"/>
          </a:xfrm>
        </p:spPr>
        <p:txBody>
          <a:bodyPr lIns="88896" tIns="50798" rIns="88896" bIns="50798" anchor="t"/>
          <a:lstStyle/>
          <a:p>
            <a:pPr defTabSz="914145"/>
            <a:r>
              <a:rPr lang="pt-BR" b="1" noProof="0" smtClean="0">
                <a:latin typeface="Arial" pitchFamily="34" charset="0"/>
                <a:cs typeface="Arial" pitchFamily="34" charset="0"/>
                <a:sym typeface="Arial" pitchFamily="34" charset="0"/>
              </a:rPr>
              <a:t>Bulletin 17B Revision</a:t>
            </a:r>
            <a:endParaRPr lang="pt-BR" noProof="0" smtClean="0"/>
          </a:p>
        </p:txBody>
      </p:sp>
      <p:sp>
        <p:nvSpPr>
          <p:cNvPr id="7173" name="Rectangle 4"/>
          <p:cNvSpPr>
            <a:spLocks noGrp="1" noChangeArrowheads="1"/>
          </p:cNvSpPr>
          <p:nvPr>
            <p:ph type="body" idx="1"/>
          </p:nvPr>
        </p:nvSpPr>
        <p:spPr>
          <a:xfrm>
            <a:off x="456531" y="1218902"/>
            <a:ext cx="5563195" cy="5028531"/>
          </a:xfrm>
        </p:spPr>
        <p:txBody>
          <a:bodyPr lIns="88896" tIns="50798" rIns="88896" bIns="50798" anchor="t"/>
          <a:lstStyle/>
          <a:p>
            <a:pPr marL="299134" indent="-299134" defTabSz="914145">
              <a:spcBef>
                <a:spcPts val="492"/>
              </a:spcBef>
              <a:buClr>
                <a:srgbClr val="000000"/>
              </a:buClr>
              <a:buFont typeface="TimesNewRomanPSMT" charset="0"/>
              <a:buChar char="•"/>
            </a:pPr>
            <a:r>
              <a:rPr lang="pt-BR" sz="2700" noProof="0" dirty="0" smtClean="0">
                <a:latin typeface="Times New Roman" pitchFamily="18" charset="0"/>
                <a:cs typeface="Times New Roman" pitchFamily="18" charset="0"/>
                <a:sym typeface="Times New Roman" pitchFamily="18" charset="0"/>
              </a:rPr>
              <a:t>Redação anterior sobre “tendências climáticas:”</a:t>
            </a:r>
            <a:endParaRPr lang="pt-BR" noProof="0" dirty="0" smtClean="0">
              <a:latin typeface="Times New Roman" pitchFamily="18" charset="0"/>
              <a:cs typeface="Times New Roman" pitchFamily="18" charset="0"/>
              <a:sym typeface="Times New Roman" pitchFamily="18" charset="0"/>
            </a:endParaRPr>
          </a:p>
          <a:p>
            <a:pPr marL="321457" lvl="1" indent="0" defTabSz="914145">
              <a:spcBef>
                <a:spcPts val="422"/>
              </a:spcBef>
            </a:pPr>
            <a:r>
              <a:rPr lang="pt-BR" sz="2400" noProof="0" dirty="0" smtClean="0">
                <a:latin typeface="Times New Roman" pitchFamily="18" charset="0"/>
                <a:cs typeface="Times New Roman" pitchFamily="18" charset="0"/>
                <a:sym typeface="Times New Roman" pitchFamily="18" charset="0"/>
              </a:rPr>
              <a:t>	“Há muita especulação sobre mudanças climáticas. A evidência disponível indica que </a:t>
            </a:r>
            <a:r>
              <a:rPr lang="pt-BR" sz="2400" noProof="0" dirty="0" smtClean="0">
                <a:solidFill>
                  <a:srgbClr val="FF0000"/>
                </a:solidFill>
                <a:latin typeface="Times New Roman" pitchFamily="18" charset="0"/>
                <a:cs typeface="Times New Roman" pitchFamily="18" charset="0"/>
                <a:sym typeface="Times New Roman" pitchFamily="18" charset="0"/>
              </a:rPr>
              <a:t>grandes mudanças ocorrem em escalas de tempo que envolvem milhares de anos</a:t>
            </a:r>
            <a:r>
              <a:rPr lang="pt-BR" sz="2400" noProof="0" dirty="0" smtClean="0">
                <a:latin typeface="Times New Roman" pitchFamily="18" charset="0"/>
                <a:cs typeface="Times New Roman" pitchFamily="18" charset="0"/>
                <a:sym typeface="Times New Roman" pitchFamily="18" charset="0"/>
              </a:rPr>
              <a:t>. Na análise hidrológica convencional, pressupõe-se que as vazões de enchentes não são afetadas por tendências ou ciclos climáticos. A invariância climática temporal foi assumida ao desenvolver este manual.”</a:t>
            </a:r>
            <a:endParaRPr lang="pt-BR" noProof="0" dirty="0" smtClean="0"/>
          </a:p>
        </p:txBody>
      </p:sp>
      <p:pic>
        <p:nvPicPr>
          <p:cNvPr id="7174" name="Picture 5" descr="image9.png"/>
          <p:cNvPicPr>
            <a:picLocks noChangeAspect="1"/>
          </p:cNvPicPr>
          <p:nvPr/>
        </p:nvPicPr>
        <p:blipFill>
          <a:blip r:embed="rId3" cstate="print"/>
          <a:srcRect l="2919" b="2222"/>
          <a:stretch>
            <a:fillRect/>
          </a:stretch>
        </p:blipFill>
        <p:spPr bwMode="auto">
          <a:xfrm>
            <a:off x="6247433" y="1447726"/>
            <a:ext cx="2736949" cy="3620988"/>
          </a:xfrm>
          <a:prstGeom prst="rect">
            <a:avLst/>
          </a:prstGeom>
          <a:noFill/>
          <a:ln w="12700">
            <a:noFill/>
            <a:miter lim="0"/>
            <a:headEnd/>
            <a:tailEnd/>
          </a:ln>
        </p:spPr>
      </p:pic>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1"/>
          <p:cNvSpPr>
            <a:spLocks noChangeShapeType="1"/>
          </p:cNvSpPr>
          <p:nvPr/>
        </p:nvSpPr>
        <p:spPr bwMode="auto">
          <a:xfrm>
            <a:off x="5333256" y="3351982"/>
            <a:ext cx="3810744" cy="0"/>
          </a:xfrm>
          <a:prstGeom prst="line">
            <a:avLst/>
          </a:prstGeom>
          <a:noFill/>
          <a:ln w="90311">
            <a:solidFill>
              <a:srgbClr val="FFFFFF"/>
            </a:solidFill>
            <a:round/>
            <a:headEnd/>
            <a:tailEnd/>
          </a:ln>
        </p:spPr>
        <p:txBody>
          <a:bodyPr lIns="64291" tIns="32146" rIns="64291" bIns="32146"/>
          <a:lstStyle/>
          <a:p>
            <a:endParaRPr lang="en-US"/>
          </a:p>
        </p:txBody>
      </p:sp>
      <p:pic>
        <p:nvPicPr>
          <p:cNvPr id="8195" name="Picture 2" descr="image1.png"/>
          <p:cNvPicPr>
            <a:picLocks noChangeAspect="1"/>
          </p:cNvPicPr>
          <p:nvPr/>
        </p:nvPicPr>
        <p:blipFill>
          <a:blip r:embed="rId2" cstate="print"/>
          <a:srcRect/>
          <a:stretch>
            <a:fillRect/>
          </a:stretch>
        </p:blipFill>
        <p:spPr bwMode="auto">
          <a:xfrm>
            <a:off x="0" y="1"/>
            <a:ext cx="9144000" cy="6860232"/>
          </a:xfrm>
          <a:prstGeom prst="rect">
            <a:avLst/>
          </a:prstGeom>
          <a:noFill/>
          <a:ln w="12700">
            <a:noFill/>
            <a:miter lim="0"/>
            <a:headEnd/>
            <a:tailEnd/>
          </a:ln>
        </p:spPr>
      </p:pic>
      <p:sp>
        <p:nvSpPr>
          <p:cNvPr id="8196" name="Rectangle 3"/>
          <p:cNvSpPr>
            <a:spLocks noGrp="1" noChangeArrowheads="1"/>
          </p:cNvSpPr>
          <p:nvPr>
            <p:ph type="title"/>
          </p:nvPr>
        </p:nvSpPr>
        <p:spPr>
          <a:xfrm>
            <a:off x="685354" y="75903"/>
            <a:ext cx="7696275" cy="944314"/>
          </a:xfrm>
        </p:spPr>
        <p:txBody>
          <a:bodyPr lIns="88896" tIns="50798" rIns="88896" bIns="50798" anchor="t"/>
          <a:lstStyle/>
          <a:p>
            <a:pPr defTabSz="914145"/>
            <a:r>
              <a:rPr lang="pt-BR" b="1" noProof="0" smtClean="0">
                <a:latin typeface="Arial" pitchFamily="34" charset="0"/>
                <a:cs typeface="Arial" pitchFamily="34" charset="0"/>
                <a:sym typeface="Arial" pitchFamily="34" charset="0"/>
              </a:rPr>
              <a:t>Bulletin 17B Revision</a:t>
            </a:r>
            <a:endParaRPr lang="pt-BR" noProof="0" smtClean="0"/>
          </a:p>
        </p:txBody>
      </p:sp>
      <p:sp>
        <p:nvSpPr>
          <p:cNvPr id="8197" name="Rectangle 4"/>
          <p:cNvSpPr>
            <a:spLocks noGrp="1" noChangeArrowheads="1"/>
          </p:cNvSpPr>
          <p:nvPr>
            <p:ph type="body" idx="1"/>
          </p:nvPr>
        </p:nvSpPr>
        <p:spPr>
          <a:xfrm>
            <a:off x="380628" y="1143000"/>
            <a:ext cx="8245450" cy="4952628"/>
          </a:xfrm>
        </p:spPr>
        <p:txBody>
          <a:bodyPr lIns="88896" tIns="50798" rIns="88896" bIns="50798" anchor="t"/>
          <a:lstStyle/>
          <a:p>
            <a:pPr marL="299134" indent="-299134" defTabSz="914145">
              <a:spcBef>
                <a:spcPts val="492"/>
              </a:spcBef>
              <a:buClr>
                <a:srgbClr val="000000"/>
              </a:buClr>
              <a:buFont typeface="TimesNewRomanPSMT" charset="0"/>
              <a:buChar char="•"/>
            </a:pPr>
            <a:r>
              <a:rPr lang="pt-BR" sz="2700" noProof="0" dirty="0" smtClean="0">
                <a:latin typeface="Times New Roman" pitchFamily="18" charset="0"/>
                <a:cs typeface="Times New Roman" pitchFamily="18" charset="0"/>
                <a:sym typeface="Times New Roman" pitchFamily="18" charset="0"/>
              </a:rPr>
              <a:t>Redação revisada para o </a:t>
            </a:r>
            <a:r>
              <a:rPr lang="pt-BR" sz="2700" noProof="0" dirty="0" err="1" smtClean="0">
                <a:latin typeface="Times New Roman" pitchFamily="18" charset="0"/>
                <a:cs typeface="Times New Roman" pitchFamily="18" charset="0"/>
                <a:sym typeface="Times New Roman" pitchFamily="18" charset="0"/>
              </a:rPr>
              <a:t>parágafo</a:t>
            </a:r>
            <a:r>
              <a:rPr lang="pt-BR" sz="2700" noProof="0" dirty="0" smtClean="0">
                <a:latin typeface="Times New Roman" pitchFamily="18" charset="0"/>
                <a:cs typeface="Times New Roman" pitchFamily="18" charset="0"/>
                <a:sym typeface="Times New Roman" pitchFamily="18" charset="0"/>
              </a:rPr>
              <a:t> de clima:</a:t>
            </a:r>
            <a:endParaRPr lang="pt-BR" noProof="0" dirty="0" smtClean="0">
              <a:latin typeface="Times New Roman" pitchFamily="18" charset="0"/>
              <a:cs typeface="Times New Roman" pitchFamily="18" charset="0"/>
              <a:sym typeface="Times New Roman" pitchFamily="18" charset="0"/>
            </a:endParaRPr>
          </a:p>
          <a:p>
            <a:pPr marL="321457" lvl="1" indent="0" defTabSz="914145">
              <a:spcBef>
                <a:spcPts val="422"/>
              </a:spcBef>
            </a:pPr>
            <a:r>
              <a:rPr lang="pt-BR" sz="2400" noProof="0" dirty="0" smtClean="0">
                <a:latin typeface="Times New Roman" pitchFamily="18" charset="0"/>
                <a:cs typeface="Times New Roman" pitchFamily="18" charset="0"/>
                <a:sym typeface="Times New Roman" pitchFamily="18" charset="0"/>
              </a:rPr>
              <a:t>	“</a:t>
            </a:r>
            <a:r>
              <a:rPr lang="pt-BR" sz="2400" noProof="0" dirty="0" smtClean="0"/>
              <a:t>Há muita especulação sobre mudanças no risco de inundação ao longo do tempo. </a:t>
            </a:r>
            <a:r>
              <a:rPr lang="pt-BR" sz="2400" noProof="0" dirty="0" smtClean="0">
                <a:solidFill>
                  <a:srgbClr val="FF0000"/>
                </a:solidFill>
              </a:rPr>
              <a:t>A evidência disponível indica que grandes mudanças podem estar ocorrendo ao longo de décadas ou séculos</a:t>
            </a:r>
            <a:r>
              <a:rPr lang="pt-BR" sz="2400" noProof="0" dirty="0" smtClean="0"/>
              <a:t>. </a:t>
            </a:r>
            <a:r>
              <a:rPr lang="pt-BR" sz="2400" noProof="0" dirty="0" smtClean="0"/>
              <a:t>Enquanto a </a:t>
            </a:r>
            <a:r>
              <a:rPr lang="pt-BR" sz="2400" noProof="0" dirty="0" smtClean="0"/>
              <a:t>invariância climática temporal foi assumida ao desenvolver este manual, </a:t>
            </a:r>
            <a:r>
              <a:rPr lang="pt-BR" sz="2400" noProof="0" dirty="0" smtClean="0">
                <a:solidFill>
                  <a:srgbClr val="FF0000"/>
                </a:solidFill>
              </a:rPr>
              <a:t>onde se </a:t>
            </a:r>
            <a:r>
              <a:rPr lang="pt-BR" sz="2400" noProof="0" dirty="0" smtClean="0">
                <a:solidFill>
                  <a:srgbClr val="FF0000"/>
                </a:solidFill>
              </a:rPr>
              <a:t>pode </a:t>
            </a:r>
            <a:r>
              <a:rPr lang="pt-BR" sz="2400" noProof="0" dirty="0" smtClean="0">
                <a:solidFill>
                  <a:srgbClr val="FF0000"/>
                </a:solidFill>
              </a:rPr>
              <a:t>quantificar as mudanças climáticas e o risco de inundação ao longo do tempo com precisão</a:t>
            </a:r>
            <a:r>
              <a:rPr lang="pt-BR" sz="2400" noProof="0" dirty="0" smtClean="0"/>
              <a:t>, </a:t>
            </a:r>
            <a:r>
              <a:rPr lang="pt-BR" sz="2400" noProof="0" dirty="0" smtClean="0">
                <a:solidFill>
                  <a:srgbClr val="FF0000"/>
                </a:solidFill>
              </a:rPr>
              <a:t>os impactos de tais mudanças devem ser incorporados na análise de </a:t>
            </a:r>
            <a:r>
              <a:rPr lang="pt-BR" sz="2400" noProof="0" dirty="0" smtClean="0">
                <a:solidFill>
                  <a:srgbClr val="FF0000"/>
                </a:solidFill>
              </a:rPr>
              <a:t>frequências </a:t>
            </a:r>
            <a:r>
              <a:rPr lang="pt-BR" sz="2400" noProof="0" dirty="0" smtClean="0">
                <a:solidFill>
                  <a:srgbClr val="FF0000"/>
                </a:solidFill>
              </a:rPr>
              <a:t>através do emprego de parâmetros LP3 de variância temporal ou usando outras técnicas apropriadas e estatisticamente justificadas. </a:t>
            </a:r>
            <a:r>
              <a:rPr lang="pt-BR" sz="2400" noProof="0" dirty="0" smtClean="0"/>
              <a:t>Todos esses métodos precisam ser cuidadosamente documentados e justificados.”</a:t>
            </a:r>
            <a:endParaRPr lang="pt-BR" noProof="0" dirty="0" smtClean="0"/>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image1.png"/>
          <p:cNvPicPr>
            <a:picLocks noChangeAspect="1"/>
          </p:cNvPicPr>
          <p:nvPr/>
        </p:nvPicPr>
        <p:blipFill>
          <a:blip r:embed="rId2" cstate="print"/>
          <a:srcRect/>
          <a:stretch>
            <a:fillRect/>
          </a:stretch>
        </p:blipFill>
        <p:spPr bwMode="auto">
          <a:xfrm>
            <a:off x="0" y="1"/>
            <a:ext cx="9144000" cy="6860232"/>
          </a:xfrm>
          <a:prstGeom prst="rect">
            <a:avLst/>
          </a:prstGeom>
          <a:noFill/>
          <a:ln w="12700">
            <a:noFill/>
            <a:miter lim="0"/>
            <a:headEnd/>
            <a:tailEnd/>
          </a:ln>
        </p:spPr>
      </p:pic>
      <p:sp>
        <p:nvSpPr>
          <p:cNvPr id="19459" name="Rectangle 2"/>
          <p:cNvSpPr>
            <a:spLocks noGrp="1" noChangeArrowheads="1"/>
          </p:cNvSpPr>
          <p:nvPr>
            <p:ph type="title"/>
          </p:nvPr>
        </p:nvSpPr>
        <p:spPr>
          <a:xfrm>
            <a:off x="381000" y="228600"/>
            <a:ext cx="8229600" cy="1143000"/>
          </a:xfrm>
        </p:spPr>
        <p:txBody>
          <a:bodyPr/>
          <a:lstStyle/>
          <a:p>
            <a:pPr eaLnBrk="1"/>
            <a:r>
              <a:rPr lang="pt-BR" sz="4000" noProof="0" smtClean="0"/>
              <a:t>Implicações na segurança de barragens</a:t>
            </a:r>
          </a:p>
        </p:txBody>
      </p:sp>
      <p:sp>
        <p:nvSpPr>
          <p:cNvPr id="19460" name="Rectangle 3"/>
          <p:cNvSpPr>
            <a:spLocks noGrp="1" noChangeArrowheads="1"/>
          </p:cNvSpPr>
          <p:nvPr>
            <p:ph type="body" idx="1"/>
          </p:nvPr>
        </p:nvSpPr>
        <p:spPr>
          <a:xfrm>
            <a:off x="5014912" y="1219200"/>
            <a:ext cx="4129088" cy="5464969"/>
          </a:xfrm>
        </p:spPr>
        <p:txBody>
          <a:bodyPr/>
          <a:lstStyle/>
          <a:p>
            <a:pPr eaLnBrk="1"/>
            <a:r>
              <a:rPr lang="pt-BR" sz="3000" noProof="0" smtClean="0"/>
              <a:t>Mudanças nos tipos e na magnitude das tempestades</a:t>
            </a:r>
          </a:p>
          <a:p>
            <a:pPr eaLnBrk="1"/>
            <a:r>
              <a:rPr lang="pt-BR" sz="3000" noProof="0" smtClean="0"/>
              <a:t>Mudanças nas características do escoamento superficial</a:t>
            </a:r>
          </a:p>
          <a:p>
            <a:pPr eaLnBrk="1"/>
            <a:r>
              <a:rPr lang="pt-BR" sz="3000" noProof="0" smtClean="0"/>
              <a:t>Mudanças no cálculo da Precipitação Máxima Provável – Alteração no Ponto de Orvalho  </a:t>
            </a:r>
          </a:p>
        </p:txBody>
      </p:sp>
      <p:pic>
        <p:nvPicPr>
          <p:cNvPr id="19461" name="Picture 4" descr="image13.pdf"/>
          <p:cNvPicPr>
            <a:picLocks noChangeAspect="1"/>
          </p:cNvPicPr>
          <p:nvPr/>
        </p:nvPicPr>
        <p:blipFill>
          <a:blip r:embed="rId3" cstate="print"/>
          <a:srcRect/>
          <a:stretch>
            <a:fillRect/>
          </a:stretch>
        </p:blipFill>
        <p:spPr bwMode="auto">
          <a:xfrm>
            <a:off x="76200" y="1143000"/>
            <a:ext cx="5108518" cy="5105400"/>
          </a:xfrm>
          <a:prstGeom prst="rect">
            <a:avLst/>
          </a:prstGeom>
          <a:noFill/>
          <a:ln w="12700">
            <a:noFill/>
            <a:miter lim="0"/>
            <a:headEnd/>
            <a:tailEnd/>
          </a:ln>
        </p:spPr>
      </p:pic>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24" name="Text Box 8"/>
          <p:cNvSpPr txBox="1">
            <a:spLocks noChangeArrowheads="1"/>
          </p:cNvSpPr>
          <p:nvPr/>
        </p:nvSpPr>
        <p:spPr bwMode="auto">
          <a:xfrm>
            <a:off x="4360863" y="6503988"/>
            <a:ext cx="290464" cy="276999"/>
          </a:xfrm>
          <a:prstGeom prst="rect">
            <a:avLst/>
          </a:prstGeom>
          <a:noFill/>
          <a:ln w="9525">
            <a:noFill/>
            <a:miter lim="800000"/>
            <a:headEnd/>
            <a:tailEnd/>
          </a:ln>
          <a:effectLst/>
        </p:spPr>
        <p:txBody>
          <a:bodyPr wrap="none">
            <a:spAutoFit/>
          </a:bodyPr>
          <a:lstStyle/>
          <a:p>
            <a:r>
              <a:rPr lang="en-US" sz="1200" b="1" dirty="0" smtClean="0">
                <a:latin typeface="Papyrus" pitchFamily="66" charset="0"/>
              </a:rPr>
              <a:t>--</a:t>
            </a:r>
            <a:endParaRPr lang="en-US" sz="1200" b="1" dirty="0">
              <a:latin typeface="Papyrus" pitchFamily="66" charset="0"/>
            </a:endParaRPr>
          </a:p>
        </p:txBody>
      </p:sp>
      <p:sp>
        <p:nvSpPr>
          <p:cNvPr id="13" name="Title 1"/>
          <p:cNvSpPr>
            <a:spLocks noGrp="1"/>
          </p:cNvSpPr>
          <p:nvPr>
            <p:ph type="title"/>
          </p:nvPr>
        </p:nvSpPr>
        <p:spPr>
          <a:xfrm>
            <a:off x="457200" y="228600"/>
            <a:ext cx="8229600" cy="609600"/>
          </a:xfrm>
        </p:spPr>
        <p:txBody>
          <a:bodyPr>
            <a:noAutofit/>
          </a:bodyPr>
          <a:lstStyle/>
          <a:p>
            <a:r>
              <a:rPr lang="pt-BR" sz="3200" b="1" noProof="0" smtClean="0">
                <a:latin typeface="Arial" pitchFamily="34" charset="0"/>
                <a:cs typeface="Arial" pitchFamily="34" charset="0"/>
              </a:rPr>
              <a:t>Exemplos dos efeitos das mudanças da precipitação regional</a:t>
            </a:r>
            <a:endParaRPr lang="pt-BR" sz="3200" b="1" noProof="0">
              <a:latin typeface="Arial" pitchFamily="34" charset="0"/>
              <a:cs typeface="Arial" pitchFamily="34" charset="0"/>
            </a:endParaRPr>
          </a:p>
        </p:txBody>
      </p:sp>
      <p:sp>
        <p:nvSpPr>
          <p:cNvPr id="14" name="Content Placeholder 2"/>
          <p:cNvSpPr>
            <a:spLocks noGrp="1"/>
          </p:cNvSpPr>
          <p:nvPr>
            <p:ph idx="1"/>
          </p:nvPr>
        </p:nvSpPr>
        <p:spPr>
          <a:xfrm>
            <a:off x="1" y="1508582"/>
            <a:ext cx="4359040" cy="3679861"/>
          </a:xfrm>
        </p:spPr>
        <p:txBody>
          <a:bodyPr/>
          <a:lstStyle/>
          <a:p>
            <a:pPr indent="-1588">
              <a:lnSpc>
                <a:spcPts val="2200"/>
              </a:lnSpc>
              <a:buNone/>
            </a:pPr>
            <a:r>
              <a:rPr lang="pt-BR" sz="2400" b="1" noProof="0" dirty="0" smtClean="0">
                <a:solidFill>
                  <a:srgbClr val="0000CC"/>
                </a:solidFill>
                <a:latin typeface="Arial" pitchFamily="34" charset="0"/>
                <a:cs typeface="Arial" pitchFamily="34" charset="0"/>
              </a:rPr>
              <a:t>Modelo </a:t>
            </a:r>
            <a:r>
              <a:rPr lang="pt-BR" sz="2400" b="1" dirty="0">
                <a:solidFill>
                  <a:srgbClr val="0000CC"/>
                </a:solidFill>
                <a:latin typeface="Arial" pitchFamily="34" charset="0"/>
                <a:cs typeface="Arial" pitchFamily="34" charset="0"/>
              </a:rPr>
              <a:t>AR4 do IPCC </a:t>
            </a:r>
            <a:r>
              <a:rPr lang="pt-BR" sz="2400" b="1" noProof="0" dirty="0" smtClean="0">
                <a:solidFill>
                  <a:srgbClr val="0000CC"/>
                </a:solidFill>
                <a:latin typeface="Arial" pitchFamily="34" charset="0"/>
                <a:cs typeface="Arial" pitchFamily="34" charset="0"/>
              </a:rPr>
              <a:t>CCSM3</a:t>
            </a:r>
          </a:p>
          <a:p>
            <a:pPr>
              <a:lnSpc>
                <a:spcPts val="1100"/>
              </a:lnSpc>
              <a:buNone/>
            </a:pPr>
            <a:endParaRPr lang="pt-BR" sz="2400" noProof="0" dirty="0" smtClean="0">
              <a:solidFill>
                <a:schemeClr val="tx2"/>
              </a:solidFill>
              <a:latin typeface="Arial" pitchFamily="34" charset="0"/>
              <a:cs typeface="Arial" pitchFamily="34" charset="0"/>
            </a:endParaRPr>
          </a:p>
          <a:p>
            <a:pPr lvl="1">
              <a:lnSpc>
                <a:spcPts val="2200"/>
              </a:lnSpc>
            </a:pPr>
            <a:r>
              <a:rPr lang="pt-BR" sz="2400" noProof="0" dirty="0" smtClean="0">
                <a:solidFill>
                  <a:srgbClr val="C00000"/>
                </a:solidFill>
                <a:latin typeface="Arial" pitchFamily="34" charset="0"/>
                <a:cs typeface="Arial" pitchFamily="34" charset="0"/>
              </a:rPr>
              <a:t>Regiões ao Sul  mais secas durante a </a:t>
            </a:r>
            <a:r>
              <a:rPr lang="pt-BR" sz="2400" dirty="0" smtClean="0">
                <a:solidFill>
                  <a:srgbClr val="C00000"/>
                </a:solidFill>
                <a:latin typeface="Arial" pitchFamily="34" charset="0"/>
                <a:cs typeface="Arial" pitchFamily="34" charset="0"/>
              </a:rPr>
              <a:t>época </a:t>
            </a:r>
            <a:r>
              <a:rPr lang="pt-BR" sz="2400" noProof="0" dirty="0" smtClean="0">
                <a:solidFill>
                  <a:srgbClr val="C00000"/>
                </a:solidFill>
                <a:latin typeface="Arial" pitchFamily="34" charset="0"/>
                <a:cs typeface="Arial" pitchFamily="34" charset="0"/>
              </a:rPr>
              <a:t>de </a:t>
            </a:r>
            <a:r>
              <a:rPr lang="pt-BR" sz="2400" noProof="0" dirty="0" smtClean="0">
                <a:solidFill>
                  <a:srgbClr val="C00000"/>
                </a:solidFill>
                <a:latin typeface="Arial" pitchFamily="34" charset="0"/>
                <a:cs typeface="Arial" pitchFamily="34" charset="0"/>
              </a:rPr>
              <a:t>produção</a:t>
            </a:r>
            <a:r>
              <a:rPr lang="pt-BR" sz="2400" dirty="0" smtClean="0">
                <a:solidFill>
                  <a:srgbClr val="C00000"/>
                </a:solidFill>
                <a:latin typeface="Arial" pitchFamily="34" charset="0"/>
                <a:cs typeface="Arial" pitchFamily="34" charset="0"/>
              </a:rPr>
              <a:t> </a:t>
            </a:r>
            <a:r>
              <a:rPr lang="pt-BR" sz="2400" dirty="0" smtClean="0">
                <a:solidFill>
                  <a:srgbClr val="C00000"/>
                </a:solidFill>
                <a:latin typeface="Arial" pitchFamily="34" charset="0"/>
                <a:cs typeface="Arial" pitchFamily="34" charset="0"/>
              </a:rPr>
              <a:t>agrícola</a:t>
            </a:r>
            <a:r>
              <a:rPr lang="pt-BR" sz="2400" noProof="0" dirty="0" smtClean="0">
                <a:solidFill>
                  <a:srgbClr val="C00000"/>
                </a:solidFill>
                <a:latin typeface="Arial" pitchFamily="34" charset="0"/>
                <a:cs typeface="Arial" pitchFamily="34" charset="0"/>
              </a:rPr>
              <a:t>, reduzindo a produtividade da agricultura. </a:t>
            </a:r>
          </a:p>
          <a:p>
            <a:pPr lvl="0">
              <a:lnSpc>
                <a:spcPts val="1100"/>
              </a:lnSpc>
              <a:defRPr/>
            </a:pPr>
            <a:endParaRPr lang="pt-BR" sz="2400" b="1" noProof="0" dirty="0" smtClean="0">
              <a:solidFill>
                <a:srgbClr val="0000CC"/>
              </a:solidFill>
              <a:latin typeface="Arial" pitchFamily="34" charset="0"/>
              <a:cs typeface="Arial" pitchFamily="34" charset="0"/>
            </a:endParaRPr>
          </a:p>
          <a:p>
            <a:pPr lvl="1">
              <a:lnSpc>
                <a:spcPts val="2200"/>
              </a:lnSpc>
            </a:pPr>
            <a:r>
              <a:rPr lang="pt-BR" sz="2400" noProof="0" dirty="0" smtClean="0">
                <a:solidFill>
                  <a:srgbClr val="0000CC"/>
                </a:solidFill>
                <a:latin typeface="Arial" pitchFamily="34" charset="0"/>
                <a:cs typeface="Arial" pitchFamily="34" charset="0"/>
              </a:rPr>
              <a:t>Tempestades extremas afetam a América Central e o Caribe mais do que outras regiões. </a:t>
            </a:r>
          </a:p>
          <a:p>
            <a:pPr lvl="0">
              <a:lnSpc>
                <a:spcPts val="1100"/>
              </a:lnSpc>
              <a:defRPr/>
            </a:pPr>
            <a:endParaRPr lang="pt-BR" sz="2400" b="1" noProof="0" dirty="0" smtClean="0">
              <a:solidFill>
                <a:srgbClr val="0000CC"/>
              </a:solidFill>
              <a:latin typeface="Arial" pitchFamily="34" charset="0"/>
              <a:cs typeface="Arial" pitchFamily="34" charset="0"/>
            </a:endParaRPr>
          </a:p>
          <a:p>
            <a:pPr lvl="1">
              <a:lnSpc>
                <a:spcPts val="2200"/>
              </a:lnSpc>
            </a:pPr>
            <a:r>
              <a:rPr lang="pt-BR" sz="2400" noProof="0" dirty="0" smtClean="0">
                <a:solidFill>
                  <a:srgbClr val="C00000"/>
                </a:solidFill>
                <a:latin typeface="Arial" pitchFamily="34" charset="0"/>
                <a:cs typeface="Arial" pitchFamily="34" charset="0"/>
              </a:rPr>
              <a:t>Mudanças nas sazonalidades (secas/chuvas)</a:t>
            </a:r>
          </a:p>
        </p:txBody>
      </p:sp>
      <p:sp>
        <p:nvSpPr>
          <p:cNvPr id="21" name="TextBox 20"/>
          <p:cNvSpPr txBox="1"/>
          <p:nvPr/>
        </p:nvSpPr>
        <p:spPr>
          <a:xfrm>
            <a:off x="4448706" y="5677613"/>
            <a:ext cx="4613096" cy="415498"/>
          </a:xfrm>
          <a:prstGeom prst="rect">
            <a:avLst/>
          </a:prstGeom>
          <a:noFill/>
        </p:spPr>
        <p:txBody>
          <a:bodyPr wrap="square" rtlCol="0">
            <a:spAutoFit/>
          </a:bodyPr>
          <a:lstStyle/>
          <a:p>
            <a:r>
              <a:rPr lang="en-US" sz="1050" i="1" dirty="0" err="1" smtClean="0">
                <a:solidFill>
                  <a:schemeClr val="tx2"/>
                </a:solidFill>
                <a:latin typeface="Arial" pitchFamily="34" charset="0"/>
              </a:rPr>
              <a:t>Mapa</a:t>
            </a:r>
            <a:r>
              <a:rPr lang="en-US" sz="1050" i="1" dirty="0" smtClean="0">
                <a:solidFill>
                  <a:schemeClr val="tx2"/>
                </a:solidFill>
                <a:latin typeface="Arial" pitchFamily="34" charset="0"/>
              </a:rPr>
              <a:t> de </a:t>
            </a:r>
            <a:r>
              <a:rPr lang="en-US" sz="1050" i="1" dirty="0" err="1" smtClean="0">
                <a:solidFill>
                  <a:schemeClr val="tx2"/>
                </a:solidFill>
                <a:latin typeface="Arial" pitchFamily="34" charset="0"/>
              </a:rPr>
              <a:t>Ganguly</a:t>
            </a:r>
            <a:r>
              <a:rPr lang="en-US" sz="1050" i="1" dirty="0" smtClean="0">
                <a:solidFill>
                  <a:schemeClr val="tx2"/>
                </a:solidFill>
                <a:latin typeface="Arial" pitchFamily="34" charset="0"/>
              </a:rPr>
              <a:t> et al., (ORNL) </a:t>
            </a:r>
            <a:r>
              <a:rPr lang="en-US" sz="1050" i="1" dirty="0" err="1" smtClean="0">
                <a:solidFill>
                  <a:schemeClr val="tx2"/>
                </a:solidFill>
                <a:latin typeface="Arial" pitchFamily="34" charset="0"/>
              </a:rPr>
              <a:t>produzida</a:t>
            </a:r>
            <a:r>
              <a:rPr lang="en-US" sz="1050" i="1" dirty="0" smtClean="0">
                <a:solidFill>
                  <a:schemeClr val="tx2"/>
                </a:solidFill>
                <a:latin typeface="Arial" pitchFamily="34" charset="0"/>
              </a:rPr>
              <a:t> </a:t>
            </a:r>
            <a:r>
              <a:rPr lang="en-US" sz="1050" i="1" dirty="0" err="1" smtClean="0">
                <a:solidFill>
                  <a:schemeClr val="tx2"/>
                </a:solidFill>
                <a:latin typeface="Arial" pitchFamily="34" charset="0"/>
              </a:rPr>
              <a:t>para</a:t>
            </a:r>
            <a:r>
              <a:rPr lang="en-US" sz="1050" i="1" dirty="0" smtClean="0">
                <a:solidFill>
                  <a:schemeClr val="tx2"/>
                </a:solidFill>
                <a:latin typeface="Arial" pitchFamily="34" charset="0"/>
              </a:rPr>
              <a:t> </a:t>
            </a:r>
            <a:r>
              <a:rPr lang="en-US" sz="1050" i="1" dirty="0" err="1" smtClean="0">
                <a:solidFill>
                  <a:schemeClr val="tx2"/>
                </a:solidFill>
                <a:latin typeface="Arial" pitchFamily="34" charset="0"/>
              </a:rPr>
              <a:t>apoiar</a:t>
            </a:r>
            <a:r>
              <a:rPr lang="en-US" sz="1050" i="1" dirty="0" smtClean="0">
                <a:solidFill>
                  <a:schemeClr val="tx2"/>
                </a:solidFill>
                <a:latin typeface="Arial" pitchFamily="34" charset="0"/>
              </a:rPr>
              <a:t> </a:t>
            </a:r>
            <a:r>
              <a:rPr lang="en-US" sz="1050" i="1" dirty="0" err="1" smtClean="0">
                <a:solidFill>
                  <a:schemeClr val="tx2"/>
                </a:solidFill>
                <a:latin typeface="Arial" pitchFamily="34" charset="0"/>
              </a:rPr>
              <a:t>o</a:t>
            </a:r>
            <a:r>
              <a:rPr lang="en-US" sz="1050" i="1" smtClean="0">
                <a:solidFill>
                  <a:schemeClr val="tx2"/>
                </a:solidFill>
                <a:latin typeface="Arial" pitchFamily="34" charset="0"/>
              </a:rPr>
              <a:t> QRD </a:t>
            </a:r>
            <a:r>
              <a:rPr lang="en-US" sz="1050" i="1" dirty="0" smtClean="0">
                <a:solidFill>
                  <a:schemeClr val="tx2"/>
                </a:solidFill>
                <a:latin typeface="Arial" pitchFamily="34" charset="0"/>
              </a:rPr>
              <a:t>2009.</a:t>
            </a:r>
          </a:p>
          <a:p>
            <a:r>
              <a:rPr lang="en-US" sz="1050" i="1" dirty="0" smtClean="0">
                <a:solidFill>
                  <a:schemeClr val="tx2"/>
                </a:solidFill>
                <a:latin typeface="Arial" pitchFamily="34" charset="0"/>
              </a:rPr>
              <a:t>    http://www.ornl.gov/knowledgediscovery/QDR/</a:t>
            </a:r>
          </a:p>
        </p:txBody>
      </p:sp>
      <p:grpSp>
        <p:nvGrpSpPr>
          <p:cNvPr id="4" name="Group 25"/>
          <p:cNvGrpSpPr/>
          <p:nvPr/>
        </p:nvGrpSpPr>
        <p:grpSpPr>
          <a:xfrm>
            <a:off x="4359041" y="1348997"/>
            <a:ext cx="4762500" cy="4279780"/>
            <a:chOff x="4192286" y="1487452"/>
            <a:chExt cx="4762500" cy="4279780"/>
          </a:xfrm>
        </p:grpSpPr>
        <p:pic>
          <p:nvPicPr>
            <p:cNvPr id="23" name="Picture 7" descr="spi_a1fi.10yr2040.southcom.png"/>
            <p:cNvPicPr>
              <a:picLocks noChangeAspect="1"/>
            </p:cNvPicPr>
            <p:nvPr/>
          </p:nvPicPr>
          <p:blipFill>
            <a:blip r:embed="rId3" cstate="print"/>
            <a:srcRect/>
            <a:stretch>
              <a:fillRect/>
            </a:stretch>
          </p:blipFill>
          <p:spPr bwMode="auto">
            <a:xfrm>
              <a:off x="4192286" y="1652433"/>
              <a:ext cx="4762500" cy="4114799"/>
            </a:xfrm>
            <a:prstGeom prst="rect">
              <a:avLst/>
            </a:prstGeom>
            <a:noFill/>
            <a:ln w="9525">
              <a:noFill/>
              <a:miter lim="800000"/>
              <a:headEnd/>
              <a:tailEnd/>
            </a:ln>
            <a:scene3d>
              <a:camera prst="orthographicFront"/>
              <a:lightRig rig="threePt" dir="t"/>
            </a:scene3d>
            <a:sp3d>
              <a:bevelT w="114300" h="114300"/>
            </a:sp3d>
          </p:spPr>
        </p:pic>
        <p:sp>
          <p:nvSpPr>
            <p:cNvPr id="24" name="Rectangle 23"/>
            <p:cNvSpPr/>
            <p:nvPr/>
          </p:nvSpPr>
          <p:spPr>
            <a:xfrm>
              <a:off x="4725034" y="1487452"/>
              <a:ext cx="3042229" cy="369332"/>
            </a:xfrm>
            <a:prstGeom prst="rect">
              <a:avLst/>
            </a:prstGeom>
            <a:solidFill>
              <a:schemeClr val="accent1"/>
            </a:solidFill>
            <a:scene3d>
              <a:camera prst="orthographicFront"/>
              <a:lightRig rig="threePt" dir="t"/>
            </a:scene3d>
            <a:sp3d>
              <a:bevelT w="114300" h="114300"/>
            </a:sp3d>
          </p:spPr>
          <p:txBody>
            <a:bodyPr wrap="square">
              <a:spAutoFit/>
            </a:bodyPr>
            <a:lstStyle/>
            <a:p>
              <a:r>
                <a:rPr lang="en-US" b="1" dirty="0" smtClean="0">
                  <a:solidFill>
                    <a:srgbClr val="0000CC"/>
                  </a:solidFill>
                  <a:latin typeface="Arial" pitchFamily="34" charset="0"/>
                  <a:cs typeface="Arial" pitchFamily="34" charset="0"/>
                </a:rPr>
                <a:t>2050  A1FI  </a:t>
              </a:r>
              <a:r>
                <a:rPr lang="en-US" b="1" dirty="0" err="1" smtClean="0">
                  <a:solidFill>
                    <a:srgbClr val="0000CC"/>
                  </a:solidFill>
                  <a:latin typeface="Arial" pitchFamily="34" charset="0"/>
                  <a:cs typeface="Arial" pitchFamily="34" charset="0"/>
                </a:rPr>
                <a:t>Seca</a:t>
              </a:r>
              <a:r>
                <a:rPr lang="en-US" b="1" dirty="0" smtClean="0">
                  <a:solidFill>
                    <a:srgbClr val="0000CC"/>
                  </a:solidFill>
                  <a:latin typeface="Arial" pitchFamily="34" charset="0"/>
                  <a:cs typeface="Arial" pitchFamily="34" charset="0"/>
                </a:rPr>
                <a:t>  Index  </a:t>
              </a:r>
              <a:endParaRPr lang="en-US" dirty="0">
                <a:latin typeface="Arial" pitchFamily="34" charset="0"/>
                <a:cs typeface="Arial" pitchFamily="34" charset="0"/>
              </a:endParaRPr>
            </a:p>
          </p:txBody>
        </p:sp>
      </p:grpSp>
    </p:spTree>
    <p:extLst>
      <p:ext uri="{BB962C8B-B14F-4D97-AF65-F5344CB8AC3E}">
        <p14:creationId xmlns:p14="http://schemas.microsoft.com/office/powerpoint/2010/main" val="363197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2"/>
          <p:cNvSpPr>
            <a:spLocks noGrp="1" noChangeArrowheads="1"/>
          </p:cNvSpPr>
          <p:nvPr>
            <p:ph type="title"/>
          </p:nvPr>
        </p:nvSpPr>
        <p:spPr/>
        <p:txBody>
          <a:bodyPr/>
          <a:lstStyle/>
          <a:p>
            <a:pPr algn="ctr" eaLnBrk="1" hangingPunct="1">
              <a:defRPr/>
            </a:pPr>
            <a:r>
              <a:rPr lang="pt-BR" noProof="0" smtClean="0">
                <a:solidFill>
                  <a:srgbClr val="FFFF00"/>
                </a:solidFill>
              </a:rPr>
              <a:t>LEARNING OBJECTIVES</a:t>
            </a:r>
          </a:p>
        </p:txBody>
      </p:sp>
      <p:sp>
        <p:nvSpPr>
          <p:cNvPr id="865283" name="Rectangle 3"/>
          <p:cNvSpPr>
            <a:spLocks noGrp="1" noChangeArrowheads="1"/>
          </p:cNvSpPr>
          <p:nvPr>
            <p:ph idx="1"/>
          </p:nvPr>
        </p:nvSpPr>
        <p:spPr/>
        <p:txBody>
          <a:bodyPr/>
          <a:lstStyle/>
          <a:p>
            <a:pPr eaLnBrk="1" hangingPunct="1">
              <a:lnSpc>
                <a:spcPct val="90000"/>
              </a:lnSpc>
              <a:defRPr/>
            </a:pPr>
            <a:r>
              <a:rPr lang="pt-BR" sz="2800" noProof="0" dirty="0" err="1" smtClean="0"/>
              <a:t>Using</a:t>
            </a:r>
            <a:r>
              <a:rPr lang="pt-BR" sz="2800" noProof="0" dirty="0" smtClean="0"/>
              <a:t> </a:t>
            </a:r>
            <a:r>
              <a:rPr lang="pt-BR" sz="2800" noProof="0" dirty="0" err="1" smtClean="0"/>
              <a:t>the</a:t>
            </a:r>
            <a:r>
              <a:rPr lang="pt-BR" sz="2800" noProof="0" dirty="0" smtClean="0"/>
              <a:t> </a:t>
            </a:r>
            <a:r>
              <a:rPr lang="pt-BR" sz="2800" noProof="0" dirty="0" err="1" smtClean="0"/>
              <a:t>course</a:t>
            </a:r>
            <a:r>
              <a:rPr lang="pt-BR" sz="2800" noProof="0" dirty="0" smtClean="0"/>
              <a:t> manual, </a:t>
            </a:r>
            <a:r>
              <a:rPr lang="pt-BR" sz="2800" noProof="0" dirty="0" err="1" smtClean="0"/>
              <a:t>references</a:t>
            </a:r>
            <a:r>
              <a:rPr lang="pt-BR" sz="2800" noProof="0" dirty="0" smtClean="0"/>
              <a:t> </a:t>
            </a:r>
            <a:r>
              <a:rPr lang="pt-BR" sz="2800" noProof="0" dirty="0" err="1" smtClean="0"/>
              <a:t>and</a:t>
            </a:r>
            <a:r>
              <a:rPr lang="pt-BR" sz="2800" noProof="0" dirty="0" smtClean="0"/>
              <a:t> </a:t>
            </a:r>
            <a:r>
              <a:rPr lang="pt-BR" sz="2800" noProof="0" dirty="0" err="1" smtClean="0"/>
              <a:t>lecture</a:t>
            </a:r>
            <a:r>
              <a:rPr lang="pt-BR" sz="2800" noProof="0" dirty="0" smtClean="0"/>
              <a:t> notes, </a:t>
            </a:r>
            <a:r>
              <a:rPr lang="pt-BR" sz="2800" noProof="0" dirty="0" err="1" smtClean="0"/>
              <a:t>the</a:t>
            </a:r>
            <a:r>
              <a:rPr lang="pt-BR" sz="2800" noProof="0" dirty="0" smtClean="0"/>
              <a:t> </a:t>
            </a:r>
            <a:r>
              <a:rPr lang="pt-BR" sz="2800" noProof="0" dirty="0" err="1" smtClean="0"/>
              <a:t>student</a:t>
            </a:r>
            <a:r>
              <a:rPr lang="pt-BR" sz="2800" noProof="0" dirty="0" smtClean="0"/>
              <a:t> </a:t>
            </a:r>
            <a:r>
              <a:rPr lang="pt-BR" sz="2800" noProof="0" dirty="0" err="1" smtClean="0"/>
              <a:t>will</a:t>
            </a:r>
            <a:r>
              <a:rPr lang="pt-BR" sz="2800" noProof="0" dirty="0" smtClean="0"/>
              <a:t> </a:t>
            </a:r>
            <a:r>
              <a:rPr lang="pt-BR" sz="2800" noProof="0" dirty="0" err="1" smtClean="0"/>
              <a:t>be</a:t>
            </a:r>
            <a:r>
              <a:rPr lang="pt-BR" sz="2800" noProof="0" dirty="0" smtClean="0"/>
              <a:t> </a:t>
            </a:r>
            <a:r>
              <a:rPr lang="pt-BR" sz="2800" noProof="0" dirty="0" err="1" smtClean="0"/>
              <a:t>able</a:t>
            </a:r>
            <a:r>
              <a:rPr lang="pt-BR" sz="2800" noProof="0" dirty="0" smtClean="0"/>
              <a:t> </a:t>
            </a:r>
            <a:r>
              <a:rPr lang="pt-BR" sz="2800" noProof="0" dirty="0" err="1" smtClean="0"/>
              <a:t>to</a:t>
            </a:r>
            <a:r>
              <a:rPr lang="pt-BR" sz="2800" noProof="0" dirty="0" smtClean="0"/>
              <a:t> </a:t>
            </a:r>
            <a:r>
              <a:rPr lang="pt-BR" sz="2800" noProof="0" dirty="0" err="1" smtClean="0"/>
              <a:t>understand</a:t>
            </a:r>
            <a:r>
              <a:rPr lang="pt-BR" sz="2800" noProof="0" dirty="0" smtClean="0"/>
              <a:t> </a:t>
            </a:r>
            <a:r>
              <a:rPr lang="pt-BR" sz="2800" noProof="0" dirty="0" err="1" smtClean="0"/>
              <a:t>hydrologic</a:t>
            </a:r>
            <a:r>
              <a:rPr lang="pt-BR" sz="2800" noProof="0" dirty="0" smtClean="0"/>
              <a:t> </a:t>
            </a:r>
            <a:r>
              <a:rPr lang="pt-BR" sz="2800" noProof="0" dirty="0" err="1" smtClean="0"/>
              <a:t>and</a:t>
            </a:r>
            <a:r>
              <a:rPr lang="pt-BR" sz="2800" noProof="0" dirty="0" smtClean="0"/>
              <a:t> </a:t>
            </a:r>
            <a:r>
              <a:rPr lang="pt-BR" sz="2800" noProof="0" dirty="0" err="1" smtClean="0"/>
              <a:t>hydraulic</a:t>
            </a:r>
            <a:r>
              <a:rPr lang="pt-BR" sz="2800" noProof="0" dirty="0" smtClean="0"/>
              <a:t> </a:t>
            </a:r>
            <a:r>
              <a:rPr lang="pt-BR" sz="2800" noProof="0" dirty="0" err="1" smtClean="0"/>
              <a:t>aspects</a:t>
            </a:r>
            <a:r>
              <a:rPr lang="pt-BR" sz="2800" noProof="0" dirty="0" smtClean="0"/>
              <a:t> </a:t>
            </a:r>
            <a:r>
              <a:rPr lang="pt-BR" sz="2800" noProof="0" dirty="0" err="1" smtClean="0"/>
              <a:t>of</a:t>
            </a:r>
            <a:r>
              <a:rPr lang="pt-BR" sz="2800" noProof="0" dirty="0" smtClean="0"/>
              <a:t> </a:t>
            </a:r>
            <a:r>
              <a:rPr lang="pt-BR" sz="2800" noProof="0" dirty="0" err="1" smtClean="0"/>
              <a:t>dam</a:t>
            </a:r>
            <a:r>
              <a:rPr lang="pt-BR" sz="2800" noProof="0" dirty="0" smtClean="0"/>
              <a:t> segurança </a:t>
            </a:r>
            <a:r>
              <a:rPr lang="pt-BR" sz="2800" noProof="0" dirty="0" err="1" smtClean="0"/>
              <a:t>program</a:t>
            </a:r>
            <a:r>
              <a:rPr lang="pt-BR" sz="2800" noProof="0" dirty="0" smtClean="0"/>
              <a:t>. </a:t>
            </a:r>
            <a:r>
              <a:rPr lang="pt-BR" sz="2800" noProof="0" dirty="0" err="1" smtClean="0"/>
              <a:t>After</a:t>
            </a:r>
            <a:r>
              <a:rPr lang="pt-BR" sz="2800" noProof="0" dirty="0" smtClean="0"/>
              <a:t> </a:t>
            </a:r>
            <a:r>
              <a:rPr lang="pt-BR" sz="2800" noProof="0" dirty="0" err="1" smtClean="0"/>
              <a:t>this</a:t>
            </a:r>
            <a:r>
              <a:rPr lang="pt-BR" sz="2800" noProof="0" dirty="0" smtClean="0"/>
              <a:t> </a:t>
            </a:r>
            <a:r>
              <a:rPr lang="pt-BR" sz="2800" noProof="0" dirty="0" err="1" smtClean="0"/>
              <a:t>presentation</a:t>
            </a:r>
            <a:r>
              <a:rPr lang="pt-BR" sz="2800" noProof="0" dirty="0" smtClean="0"/>
              <a:t>, </a:t>
            </a:r>
            <a:r>
              <a:rPr lang="pt-BR" sz="2800" noProof="0" dirty="0" err="1" smtClean="0"/>
              <a:t>the</a:t>
            </a:r>
            <a:r>
              <a:rPr lang="pt-BR" sz="2800" noProof="0" dirty="0" smtClean="0"/>
              <a:t> </a:t>
            </a:r>
            <a:r>
              <a:rPr lang="pt-BR" sz="2800" noProof="0" dirty="0" err="1" smtClean="0"/>
              <a:t>student</a:t>
            </a:r>
            <a:r>
              <a:rPr lang="pt-BR" sz="2800" noProof="0" dirty="0" smtClean="0"/>
              <a:t> </a:t>
            </a:r>
            <a:r>
              <a:rPr lang="pt-BR" sz="2800" noProof="0" dirty="0" err="1" smtClean="0"/>
              <a:t>will</a:t>
            </a:r>
            <a:r>
              <a:rPr lang="pt-BR" sz="2800" noProof="0" dirty="0" smtClean="0"/>
              <a:t> </a:t>
            </a:r>
            <a:r>
              <a:rPr lang="pt-BR" sz="2800" noProof="0" dirty="0" err="1" smtClean="0"/>
              <a:t>be</a:t>
            </a:r>
            <a:r>
              <a:rPr lang="pt-BR" sz="2800" noProof="0" dirty="0" smtClean="0"/>
              <a:t> familiar </a:t>
            </a:r>
            <a:r>
              <a:rPr lang="pt-BR" sz="2800" noProof="0" dirty="0" err="1" smtClean="0"/>
              <a:t>with</a:t>
            </a:r>
            <a:r>
              <a:rPr lang="pt-BR" sz="2800" noProof="0" dirty="0" smtClean="0"/>
              <a:t> </a:t>
            </a:r>
            <a:r>
              <a:rPr lang="pt-BR" sz="2800" noProof="0" dirty="0" err="1" smtClean="0"/>
              <a:t>concepts</a:t>
            </a:r>
            <a:r>
              <a:rPr lang="pt-BR" sz="2800" noProof="0" dirty="0" smtClean="0"/>
              <a:t>, </a:t>
            </a:r>
            <a:r>
              <a:rPr lang="pt-BR" sz="2800" noProof="0" dirty="0" err="1" smtClean="0"/>
              <a:t>terminology</a:t>
            </a:r>
            <a:r>
              <a:rPr lang="pt-BR" sz="2800" noProof="0" dirty="0" smtClean="0"/>
              <a:t> </a:t>
            </a:r>
            <a:r>
              <a:rPr lang="pt-BR" sz="2800" noProof="0" dirty="0" err="1" smtClean="0"/>
              <a:t>and</a:t>
            </a:r>
            <a:r>
              <a:rPr lang="pt-BR" sz="2800" noProof="0" dirty="0" smtClean="0"/>
              <a:t> </a:t>
            </a:r>
            <a:r>
              <a:rPr lang="pt-BR" sz="2800" noProof="0" dirty="0" err="1" smtClean="0"/>
              <a:t>inter-relationships</a:t>
            </a:r>
            <a:r>
              <a:rPr lang="pt-BR" sz="2800" noProof="0" dirty="0" smtClean="0"/>
              <a:t> </a:t>
            </a:r>
            <a:r>
              <a:rPr lang="pt-BR" sz="2800" noProof="0" dirty="0" err="1" smtClean="0"/>
              <a:t>between</a:t>
            </a:r>
            <a:r>
              <a:rPr lang="pt-BR" sz="2800" noProof="0" dirty="0" smtClean="0"/>
              <a:t> </a:t>
            </a:r>
            <a:r>
              <a:rPr lang="pt-BR" sz="2800" noProof="0" dirty="0" err="1" smtClean="0"/>
              <a:t>hydrologic</a:t>
            </a:r>
            <a:r>
              <a:rPr lang="pt-BR" sz="2800" noProof="0" dirty="0" smtClean="0"/>
              <a:t>, </a:t>
            </a:r>
            <a:r>
              <a:rPr lang="pt-BR" sz="2800" noProof="0" dirty="0" err="1" smtClean="0"/>
              <a:t>hydraulic</a:t>
            </a:r>
            <a:r>
              <a:rPr lang="pt-BR" sz="2800" noProof="0" dirty="0" smtClean="0"/>
              <a:t> </a:t>
            </a:r>
            <a:r>
              <a:rPr lang="pt-BR" sz="2800" noProof="0" dirty="0" err="1" smtClean="0"/>
              <a:t>and</a:t>
            </a:r>
            <a:r>
              <a:rPr lang="pt-BR" sz="2800" noProof="0" dirty="0" smtClean="0"/>
              <a:t> </a:t>
            </a:r>
            <a:r>
              <a:rPr lang="pt-BR" sz="2800" noProof="0" dirty="0" err="1" smtClean="0"/>
              <a:t>water</a:t>
            </a:r>
            <a:r>
              <a:rPr lang="pt-BR" sz="2800" noProof="0" dirty="0" smtClean="0"/>
              <a:t> management </a:t>
            </a:r>
            <a:r>
              <a:rPr lang="pt-BR" sz="2800" noProof="0" dirty="0" err="1" smtClean="0"/>
              <a:t>considerations</a:t>
            </a:r>
            <a:r>
              <a:rPr lang="pt-BR" sz="2800" noProof="0" dirty="0" smtClean="0"/>
              <a:t> </a:t>
            </a:r>
            <a:r>
              <a:rPr lang="pt-BR" sz="2800" noProof="0" dirty="0" err="1" smtClean="0"/>
              <a:t>essential</a:t>
            </a:r>
            <a:r>
              <a:rPr lang="pt-BR" sz="2800" noProof="0" dirty="0" smtClean="0"/>
              <a:t> in </a:t>
            </a:r>
            <a:r>
              <a:rPr lang="pt-BR" sz="2800" noProof="0" dirty="0" err="1" smtClean="0"/>
              <a:t>the</a:t>
            </a:r>
            <a:r>
              <a:rPr lang="pt-BR" sz="2800" noProof="0" dirty="0" smtClean="0"/>
              <a:t> </a:t>
            </a:r>
            <a:r>
              <a:rPr lang="pt-BR" sz="2800" noProof="0" dirty="0" err="1" smtClean="0"/>
              <a:t>engineering</a:t>
            </a:r>
            <a:r>
              <a:rPr lang="pt-BR" sz="2800" noProof="0" dirty="0" smtClean="0"/>
              <a:t> </a:t>
            </a:r>
            <a:r>
              <a:rPr lang="pt-BR" sz="2800" noProof="0" dirty="0" err="1" smtClean="0"/>
              <a:t>analysis</a:t>
            </a:r>
            <a:r>
              <a:rPr lang="pt-BR" sz="2800" noProof="0" dirty="0" smtClean="0"/>
              <a:t> </a:t>
            </a:r>
            <a:r>
              <a:rPr lang="pt-BR" sz="2800" noProof="0" dirty="0" err="1" smtClean="0"/>
              <a:t>associated</a:t>
            </a:r>
            <a:r>
              <a:rPr lang="pt-BR" sz="2800" noProof="0" dirty="0" smtClean="0"/>
              <a:t> </a:t>
            </a:r>
            <a:r>
              <a:rPr lang="pt-BR" sz="2800" noProof="0" dirty="0" err="1" smtClean="0"/>
              <a:t>with</a:t>
            </a:r>
            <a:r>
              <a:rPr lang="pt-BR" sz="2800" noProof="0" dirty="0" smtClean="0"/>
              <a:t> </a:t>
            </a:r>
            <a:r>
              <a:rPr lang="pt-BR" sz="2800" noProof="0" dirty="0" err="1" smtClean="0"/>
              <a:t>the</a:t>
            </a:r>
            <a:r>
              <a:rPr lang="pt-BR" sz="2800" noProof="0" dirty="0" smtClean="0"/>
              <a:t> </a:t>
            </a:r>
            <a:r>
              <a:rPr lang="pt-BR" sz="2800" noProof="0" dirty="0" err="1" smtClean="0"/>
              <a:t>administration</a:t>
            </a:r>
            <a:r>
              <a:rPr lang="pt-BR" sz="2800" noProof="0" dirty="0" smtClean="0"/>
              <a:t> </a:t>
            </a:r>
            <a:r>
              <a:rPr lang="pt-BR" sz="2800" noProof="0" dirty="0" err="1" smtClean="0"/>
              <a:t>of</a:t>
            </a:r>
            <a:r>
              <a:rPr lang="pt-BR" sz="2800" noProof="0" dirty="0" smtClean="0"/>
              <a:t> </a:t>
            </a:r>
            <a:r>
              <a:rPr lang="pt-BR" sz="2800" noProof="0" dirty="0" err="1" smtClean="0"/>
              <a:t>the</a:t>
            </a:r>
            <a:r>
              <a:rPr lang="pt-BR" sz="2800" noProof="0" dirty="0" smtClean="0"/>
              <a:t> USACE </a:t>
            </a:r>
            <a:r>
              <a:rPr lang="pt-BR" sz="2800" noProof="0" dirty="0" err="1" smtClean="0"/>
              <a:t>Dam</a:t>
            </a:r>
            <a:r>
              <a:rPr lang="pt-BR" sz="2800" noProof="0" dirty="0" smtClean="0"/>
              <a:t> segurança </a:t>
            </a:r>
            <a:r>
              <a:rPr lang="pt-BR" sz="2800" noProof="0" dirty="0" err="1" smtClean="0"/>
              <a:t>program</a:t>
            </a:r>
            <a:r>
              <a:rPr lang="pt-BR" sz="2800" noProof="0" dirty="0" smtClean="0"/>
              <a:t>.</a:t>
            </a:r>
          </a:p>
        </p:txBody>
      </p:sp>
      <p:pic>
        <p:nvPicPr>
          <p:cNvPr id="4" name="Content Placeholder 4" descr="IMG_7406.jpg"/>
          <p:cNvPicPr>
            <a:picLocks noChangeAspect="1"/>
          </p:cNvPicPr>
          <p:nvPr/>
        </p:nvPicPr>
        <p:blipFill>
          <a:blip r:embed="rId2" cstate="print"/>
          <a:stretch>
            <a:fillRect/>
          </a:stretch>
        </p:blipFill>
        <p:spPr bwMode="auto">
          <a:xfrm>
            <a:off x="0" y="0"/>
            <a:ext cx="9144000" cy="6858000"/>
          </a:xfrm>
          <a:prstGeom prst="rect">
            <a:avLst/>
          </a:prstGeom>
          <a:noFill/>
          <a:ln w="9525">
            <a:noFill/>
            <a:miter lim="800000"/>
            <a:headEnd/>
            <a:tailEnd/>
          </a:ln>
          <a:effectLst/>
        </p:spPr>
      </p:pic>
      <p:sp>
        <p:nvSpPr>
          <p:cNvPr id="5" name="Text Box 3"/>
          <p:cNvSpPr txBox="1">
            <a:spLocks noChangeArrowheads="1"/>
          </p:cNvSpPr>
          <p:nvPr/>
        </p:nvSpPr>
        <p:spPr bwMode="auto">
          <a:xfrm>
            <a:off x="2362200" y="2133600"/>
            <a:ext cx="5155048" cy="1107996"/>
          </a:xfrm>
          <a:prstGeom prst="rect">
            <a:avLst/>
          </a:prstGeom>
          <a:noFill/>
          <a:ln w="9525">
            <a:noFill/>
            <a:miter lim="800000"/>
            <a:headEnd/>
            <a:tailEnd/>
          </a:ln>
        </p:spPr>
        <p:txBody>
          <a:bodyPr wrap="none">
            <a:spAutoFit/>
          </a:bodyPr>
          <a:lstStyle/>
          <a:p>
            <a:pPr algn="l"/>
            <a:r>
              <a:rPr lang="en-US" sz="6600" i="1" dirty="0" smtClean="0">
                <a:latin typeface="Times New Roman" pitchFamily="18" charset="0"/>
              </a:rPr>
              <a:t>PERGUNTAS</a:t>
            </a:r>
            <a:endParaRPr lang="en-US" sz="6600" i="1" dirty="0">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PIPLchick"/>
          <p:cNvPicPr>
            <a:picLocks noChangeAspect="1" noChangeArrowheads="1"/>
          </p:cNvPicPr>
          <p:nvPr/>
        </p:nvPicPr>
        <p:blipFill>
          <a:blip r:embed="rId3" cstate="print"/>
          <a:srcRect l="15648" t="212" r="28967" b="5223"/>
          <a:stretch>
            <a:fillRect/>
          </a:stretch>
        </p:blipFill>
        <p:spPr bwMode="auto">
          <a:xfrm>
            <a:off x="304800" y="3515757"/>
            <a:ext cx="1474880" cy="1818247"/>
          </a:xfrm>
          <a:prstGeom prst="rect">
            <a:avLst/>
          </a:prstGeom>
          <a:ln>
            <a:noFill/>
          </a:ln>
          <a:effectLst>
            <a:outerShdw blurRad="292100" dist="139700" dir="2700000" algn="tl" rotWithShape="0">
              <a:srgbClr val="333333">
                <a:alpha val="65000"/>
              </a:srgbClr>
            </a:outerShdw>
          </a:effectLst>
        </p:spPr>
      </p:pic>
      <p:sp>
        <p:nvSpPr>
          <p:cNvPr id="6" name="Content Placeholder 5"/>
          <p:cNvSpPr>
            <a:spLocks noGrp="1"/>
          </p:cNvSpPr>
          <p:nvPr>
            <p:ph idx="1"/>
          </p:nvPr>
        </p:nvSpPr>
        <p:spPr>
          <a:xfrm>
            <a:off x="1752600" y="1219200"/>
            <a:ext cx="5486400" cy="4602163"/>
          </a:xfrm>
        </p:spPr>
        <p:txBody>
          <a:bodyPr/>
          <a:lstStyle/>
          <a:p>
            <a:pPr marL="0" indent="0" algn="ctr">
              <a:buNone/>
            </a:pPr>
            <a:endParaRPr lang="pt-BR" noProof="0" dirty="0" smtClean="0">
              <a:latin typeface="Century Gothic" pitchFamily="34" charset="0"/>
            </a:endParaRPr>
          </a:p>
          <a:p>
            <a:pPr marL="0" indent="0" algn="ctr">
              <a:buNone/>
            </a:pPr>
            <a:r>
              <a:rPr lang="pt-BR" sz="2800" b="1" noProof="0" dirty="0" smtClean="0"/>
              <a:t>A Missão do USACE em Adaptação às Mudanças Climáticas :</a:t>
            </a:r>
          </a:p>
          <a:p>
            <a:pPr marL="0" indent="0" algn="ctr">
              <a:lnSpc>
                <a:spcPts val="3739"/>
              </a:lnSpc>
              <a:spcBef>
                <a:spcPts val="0"/>
              </a:spcBef>
              <a:buNone/>
            </a:pPr>
            <a:r>
              <a:rPr lang="pt-BR" sz="2800" noProof="0" dirty="0" smtClean="0"/>
              <a:t>Aumentar a resiliência e diminuir a vulnerabilidade aos efeitos das Mudanças e Variabilidade Climáticas  </a:t>
            </a:r>
          </a:p>
        </p:txBody>
      </p:sp>
      <p:pic>
        <p:nvPicPr>
          <p:cNvPr id="1030" name="Picture 6" descr="https://encrypted-tbn3.google.com/images?q=tbn:ANd9GcQb8PLAncvNVTOW_MvTQj-0GjdaI2oF9DOlhAsXSdn2I8X23lsV"/>
          <p:cNvPicPr>
            <a:picLocks noChangeAspect="1" noChangeArrowheads="1"/>
          </p:cNvPicPr>
          <p:nvPr/>
        </p:nvPicPr>
        <p:blipFill>
          <a:blip r:embed="rId4" cstate="print"/>
          <a:srcRect/>
          <a:stretch>
            <a:fillRect/>
          </a:stretch>
        </p:blipFill>
        <p:spPr bwMode="auto">
          <a:xfrm>
            <a:off x="5334000" y="0"/>
            <a:ext cx="2628900" cy="1743076"/>
          </a:xfrm>
          <a:prstGeom prst="rect">
            <a:avLst/>
          </a:prstGeom>
          <a:ln>
            <a:noFill/>
          </a:ln>
          <a:effectLst>
            <a:outerShdw blurRad="292100" dist="139700" dir="2700000" algn="tl" rotWithShape="0">
              <a:srgbClr val="333333">
                <a:alpha val="65000"/>
              </a:srgbClr>
            </a:outerShdw>
          </a:effectLst>
        </p:spPr>
      </p:pic>
      <p:pic>
        <p:nvPicPr>
          <p:cNvPr id="1036" name="Picture 12" descr="https://encrypted-tbn1.google.com/images?q=tbn:ANd9GcTCqzdDC2BjbtX5V9KyCncz_y3-_9zf2WyzbuH61h_QKPAK5Tvf"/>
          <p:cNvPicPr>
            <a:picLocks noChangeAspect="1" noChangeArrowheads="1"/>
          </p:cNvPicPr>
          <p:nvPr/>
        </p:nvPicPr>
        <p:blipFill>
          <a:blip r:embed="rId5" cstate="print"/>
          <a:srcRect/>
          <a:stretch>
            <a:fillRect/>
          </a:stretch>
        </p:blipFill>
        <p:spPr bwMode="auto">
          <a:xfrm>
            <a:off x="7315201" y="914405"/>
            <a:ext cx="1487380" cy="1857375"/>
          </a:xfrm>
          <a:prstGeom prst="rect">
            <a:avLst/>
          </a:prstGeom>
          <a:ln>
            <a:noFill/>
          </a:ln>
          <a:effectLst>
            <a:outerShdw blurRad="292100" dist="139700" dir="2700000" algn="tl" rotWithShape="0">
              <a:srgbClr val="333333">
                <a:alpha val="65000"/>
              </a:srgbClr>
            </a:outerShdw>
          </a:effectLst>
        </p:spPr>
      </p:pic>
      <p:pic>
        <p:nvPicPr>
          <p:cNvPr id="1038" name="Picture 14" descr="https://encrypted-tbn1.google.com/images?q=tbn:ANd9GcQ9eOM_RZ_6WRBzv0SDmogWruAujxtug81OZ2nT0Ttz2DCZepYG0w"/>
          <p:cNvPicPr>
            <a:picLocks noChangeAspect="1" noChangeArrowheads="1"/>
          </p:cNvPicPr>
          <p:nvPr/>
        </p:nvPicPr>
        <p:blipFill>
          <a:blip r:embed="rId6" cstate="print"/>
          <a:srcRect/>
          <a:stretch>
            <a:fillRect/>
          </a:stretch>
        </p:blipFill>
        <p:spPr bwMode="auto">
          <a:xfrm>
            <a:off x="4953000" y="5105400"/>
            <a:ext cx="2153183" cy="1371600"/>
          </a:xfrm>
          <a:prstGeom prst="rect">
            <a:avLst/>
          </a:prstGeom>
          <a:ln>
            <a:noFill/>
          </a:ln>
          <a:effectLst>
            <a:outerShdw blurRad="292100" dist="139700" dir="2700000" algn="tl" rotWithShape="0">
              <a:srgbClr val="333333">
                <a:alpha val="65000"/>
              </a:srgbClr>
            </a:outerShdw>
          </a:effectLst>
        </p:spPr>
      </p:pic>
      <p:sp>
        <p:nvSpPr>
          <p:cNvPr id="14" name="Text Box 3"/>
          <p:cNvSpPr txBox="1">
            <a:spLocks noChangeArrowheads="1"/>
          </p:cNvSpPr>
          <p:nvPr/>
        </p:nvSpPr>
        <p:spPr bwMode="auto">
          <a:xfrm>
            <a:off x="990600" y="4859928"/>
            <a:ext cx="795564" cy="169245"/>
          </a:xfrm>
          <a:prstGeom prst="rect">
            <a:avLst/>
          </a:prstGeom>
          <a:noFill/>
          <a:ln w="9525">
            <a:noFill/>
            <a:miter lim="800000"/>
            <a:headEnd/>
            <a:tailEnd/>
          </a:ln>
        </p:spPr>
        <p:txBody>
          <a:bodyPr wrap="square" lIns="91407" tIns="45704" rIns="91407" bIns="45704">
            <a:spAutoFit/>
          </a:bodyPr>
          <a:lstStyle/>
          <a:p>
            <a:pPr algn="ctr">
              <a:spcBef>
                <a:spcPct val="50000"/>
              </a:spcBef>
            </a:pPr>
            <a:r>
              <a:rPr lang="en-US" sz="500" b="1" dirty="0">
                <a:solidFill>
                  <a:schemeClr val="bg1"/>
                </a:solidFill>
              </a:rPr>
              <a:t>Bill Byrne, MA F&amp;W</a:t>
            </a:r>
          </a:p>
        </p:txBody>
      </p:sp>
      <p:pic>
        <p:nvPicPr>
          <p:cNvPr id="1040" name="Picture 16" descr="https://encrypted-tbn1.google.com/images?q=tbn:ANd9GcTyxyyX4Lor-xWnqS4Heh5dVbAphJMbx1tu1eLGitcghiDcKNPmtMdyXH6Lyw"/>
          <p:cNvPicPr>
            <a:picLocks noChangeAspect="1" noChangeArrowheads="1"/>
          </p:cNvPicPr>
          <p:nvPr/>
        </p:nvPicPr>
        <p:blipFill>
          <a:blip r:embed="rId7" cstate="print"/>
          <a:srcRect/>
          <a:stretch>
            <a:fillRect/>
          </a:stretch>
        </p:blipFill>
        <p:spPr bwMode="auto">
          <a:xfrm>
            <a:off x="152400" y="5105400"/>
            <a:ext cx="2298489" cy="1524000"/>
          </a:xfrm>
          <a:prstGeom prst="rect">
            <a:avLst/>
          </a:prstGeom>
          <a:ln>
            <a:noFill/>
          </a:ln>
          <a:effectLst>
            <a:outerShdw blurRad="292100" dist="139700" dir="2700000" algn="tl" rotWithShape="0">
              <a:srgbClr val="333333">
                <a:alpha val="65000"/>
              </a:srgbClr>
            </a:outerShdw>
          </a:effectLst>
        </p:spPr>
      </p:pic>
      <p:pic>
        <p:nvPicPr>
          <p:cNvPr id="15" name="Picture 2" descr="http://t2.gstatic.com/images?q=tbn:ZcPuumRLJ6LJkM:http://crypticbedfellows.files.wordpress.com/2009/11/12.jpg">
            <a:hlinkClick r:id="rId8"/>
          </p:cNvPr>
          <p:cNvPicPr>
            <a:picLocks noChangeAspect="1" noChangeArrowheads="1"/>
          </p:cNvPicPr>
          <p:nvPr/>
        </p:nvPicPr>
        <p:blipFill>
          <a:blip r:embed="rId9" cstate="print"/>
          <a:srcRect/>
          <a:stretch>
            <a:fillRect/>
          </a:stretch>
        </p:blipFill>
        <p:spPr bwMode="auto">
          <a:xfrm>
            <a:off x="7391400" y="2590800"/>
            <a:ext cx="1371600" cy="1714500"/>
          </a:xfrm>
          <a:prstGeom prst="rect">
            <a:avLst/>
          </a:prstGeom>
          <a:ln>
            <a:noFill/>
          </a:ln>
          <a:effectLst>
            <a:outerShdw blurRad="292100" dist="139700" dir="2700000" algn="tl" rotWithShape="0">
              <a:srgbClr val="333333">
                <a:alpha val="65000"/>
              </a:srgbClr>
            </a:outerShdw>
          </a:effectLst>
        </p:spPr>
      </p:pic>
      <p:pic>
        <p:nvPicPr>
          <p:cNvPr id="16" name="Picture 4" descr="STLFloodwall1993-1"/>
          <p:cNvPicPr>
            <a:picLocks noChangeAspect="1" noChangeArrowheads="1"/>
          </p:cNvPicPr>
          <p:nvPr/>
        </p:nvPicPr>
        <p:blipFill>
          <a:blip r:embed="rId10" cstate="print"/>
          <a:srcRect/>
          <a:stretch>
            <a:fillRect/>
          </a:stretch>
        </p:blipFill>
        <p:spPr bwMode="auto">
          <a:xfrm>
            <a:off x="228600" y="1676400"/>
            <a:ext cx="1676400" cy="1989138"/>
          </a:xfrm>
          <a:prstGeom prst="rect">
            <a:avLst/>
          </a:prstGeom>
          <a:ln>
            <a:noFill/>
          </a:ln>
          <a:effectLst>
            <a:outerShdw blurRad="292100" dist="139700" dir="2700000" algn="tl" rotWithShape="0">
              <a:srgbClr val="333333">
                <a:alpha val="65000"/>
              </a:srgbClr>
            </a:outerShdw>
          </a:effectLst>
        </p:spPr>
      </p:pic>
      <p:pic>
        <p:nvPicPr>
          <p:cNvPr id="17" name="Picture 2"/>
          <p:cNvPicPr>
            <a:picLocks noChangeAspect="1" noChangeArrowheads="1"/>
          </p:cNvPicPr>
          <p:nvPr/>
        </p:nvPicPr>
        <p:blipFill>
          <a:blip r:embed="rId11" cstate="print"/>
          <a:srcRect/>
          <a:stretch>
            <a:fillRect/>
          </a:stretch>
        </p:blipFill>
        <p:spPr bwMode="auto">
          <a:xfrm>
            <a:off x="2438400" y="4953000"/>
            <a:ext cx="2568805" cy="1702536"/>
          </a:xfrm>
          <a:prstGeom prst="rect">
            <a:avLst/>
          </a:prstGeom>
          <a:ln>
            <a:noFill/>
          </a:ln>
          <a:effectLst>
            <a:outerShdw blurRad="292100" dist="139700" dir="2700000" algn="tl" rotWithShape="0">
              <a:srgbClr val="333333">
                <a:alpha val="65000"/>
              </a:srgbClr>
            </a:outerShdw>
          </a:effectLst>
        </p:spPr>
      </p:pic>
      <p:pic>
        <p:nvPicPr>
          <p:cNvPr id="1028" name="Picture 4" descr="http://www.radiofiji.com.fj/news_images/20885KBT4j.jpg"/>
          <p:cNvPicPr>
            <a:picLocks noChangeAspect="1" noChangeArrowheads="1"/>
          </p:cNvPicPr>
          <p:nvPr/>
        </p:nvPicPr>
        <p:blipFill>
          <a:blip r:embed="rId12" cstate="print"/>
          <a:srcRect/>
          <a:stretch>
            <a:fillRect/>
          </a:stretch>
        </p:blipFill>
        <p:spPr bwMode="auto">
          <a:xfrm>
            <a:off x="533400" y="0"/>
            <a:ext cx="2295525" cy="1533430"/>
          </a:xfrm>
          <a:prstGeom prst="rect">
            <a:avLst/>
          </a:prstGeom>
          <a:ln>
            <a:noFill/>
          </a:ln>
          <a:effectLst>
            <a:outerShdw blurRad="292100" dist="139700" dir="2700000" algn="tl" rotWithShape="0">
              <a:srgbClr val="333333">
                <a:alpha val="65000"/>
              </a:srgbClr>
            </a:outerShdw>
          </a:effectLst>
        </p:spPr>
      </p:pic>
      <p:pic>
        <p:nvPicPr>
          <p:cNvPr id="12" name="Picture 4" descr="Aerial view of Chief Joseph Dam, WA"/>
          <p:cNvPicPr>
            <a:picLocks noChangeAspect="1" noChangeArrowheads="1"/>
          </p:cNvPicPr>
          <p:nvPr/>
        </p:nvPicPr>
        <p:blipFill>
          <a:blip r:embed="rId13" cstate="print"/>
          <a:srcRect/>
          <a:stretch>
            <a:fillRect/>
          </a:stretch>
        </p:blipFill>
        <p:spPr bwMode="auto">
          <a:xfrm>
            <a:off x="2819400" y="0"/>
            <a:ext cx="2514600" cy="1632811"/>
          </a:xfrm>
          <a:prstGeom prst="rect">
            <a:avLst/>
          </a:prstGeom>
          <a:ln>
            <a:noFill/>
          </a:ln>
          <a:effectLst>
            <a:outerShdw blurRad="292100" dist="139700" dir="2700000" algn="tl" rotWithShape="0">
              <a:srgbClr val="333333">
                <a:alpha val="65000"/>
              </a:srgbClr>
            </a:outerShdw>
          </a:effectLst>
        </p:spPr>
      </p:pic>
      <p:pic>
        <p:nvPicPr>
          <p:cNvPr id="1034" name="Picture 10" descr="https://encrypted-tbn3.google.com/images?q=tbn:ANd9GcSVrVHjDhhmZ6ofhe0i_6tVyWYVEsrmszMhtT9BS7eIDCrEsSDr"/>
          <p:cNvPicPr>
            <a:picLocks noChangeAspect="1" noChangeArrowheads="1"/>
          </p:cNvPicPr>
          <p:nvPr/>
        </p:nvPicPr>
        <p:blipFill>
          <a:blip r:embed="rId14" cstate="print"/>
          <a:srcRect/>
          <a:stretch>
            <a:fillRect/>
          </a:stretch>
        </p:blipFill>
        <p:spPr bwMode="auto">
          <a:xfrm>
            <a:off x="7086601" y="4191005"/>
            <a:ext cx="1856982" cy="139094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pt-BR" sz="3200" noProof="0" dirty="0" smtClean="0">
                <a:solidFill>
                  <a:schemeClr val="tx1"/>
                </a:solidFill>
                <a:latin typeface="Century Gothic" pitchFamily="34" charset="0"/>
                <a:ea typeface="+mn-ea"/>
                <a:cs typeface="+mn-cs"/>
              </a:rPr>
              <a:t>Política do USACE de Adaptação às Mudanças Climáticas - Junho de 2011</a:t>
            </a:r>
            <a:endParaRPr lang="pt-BR" sz="3200" noProof="0" dirty="0">
              <a:solidFill>
                <a:schemeClr val="tx1"/>
              </a:solidFill>
              <a:latin typeface="Century Gothic" pitchFamily="34" charset="0"/>
              <a:ea typeface="+mn-ea"/>
              <a:cs typeface="+mn-cs"/>
            </a:endParaRPr>
          </a:p>
        </p:txBody>
      </p:sp>
      <p:sp>
        <p:nvSpPr>
          <p:cNvPr id="8" name="Content Placeholder 2"/>
          <p:cNvSpPr>
            <a:spLocks noGrp="1"/>
          </p:cNvSpPr>
          <p:nvPr>
            <p:ph sz="half" idx="1"/>
          </p:nvPr>
        </p:nvSpPr>
        <p:spPr/>
        <p:txBody>
          <a:bodyPr/>
          <a:lstStyle/>
          <a:p>
            <a:pPr marL="0" indent="0">
              <a:buNone/>
              <a:defRPr/>
            </a:pPr>
            <a:endParaRPr lang="pt-BR" sz="1400" noProof="0" smtClean="0">
              <a:latin typeface="Georgia" pitchFamily="18" charset="0"/>
            </a:endParaRPr>
          </a:p>
          <a:p>
            <a:pPr marL="0" indent="0">
              <a:buNone/>
              <a:defRPr/>
            </a:pPr>
            <a:endParaRPr lang="pt-BR" sz="1400" noProof="0" smtClean="0">
              <a:latin typeface="Georgia" pitchFamily="18" charset="0"/>
            </a:endParaRPr>
          </a:p>
          <a:p>
            <a:pPr marL="0" indent="0">
              <a:buNone/>
              <a:defRPr/>
            </a:pPr>
            <a:endParaRPr lang="pt-BR" sz="1400" noProof="0" smtClean="0">
              <a:latin typeface="Georgia" pitchFamily="18" charset="0"/>
            </a:endParaRPr>
          </a:p>
          <a:p>
            <a:pPr marL="0" indent="0">
              <a:buNone/>
              <a:defRPr/>
            </a:pPr>
            <a:endParaRPr lang="pt-BR" sz="1400" noProof="0" smtClean="0">
              <a:latin typeface="Georgia" pitchFamily="18" charset="0"/>
            </a:endParaRPr>
          </a:p>
          <a:p>
            <a:pPr marL="0" indent="0">
              <a:buNone/>
              <a:defRPr/>
            </a:pPr>
            <a:endParaRPr lang="pt-BR" sz="1400" noProof="0" smtClean="0">
              <a:latin typeface="Georgia" pitchFamily="18" charset="0"/>
            </a:endParaRPr>
          </a:p>
        </p:txBody>
      </p:sp>
      <p:sp>
        <p:nvSpPr>
          <p:cNvPr id="10" name="Content Placeholder 9"/>
          <p:cNvSpPr>
            <a:spLocks noGrp="1"/>
          </p:cNvSpPr>
          <p:nvPr>
            <p:ph sz="half" idx="2"/>
          </p:nvPr>
        </p:nvSpPr>
        <p:spPr>
          <a:xfrm>
            <a:off x="3352800" y="1066800"/>
            <a:ext cx="5715000" cy="4525963"/>
          </a:xfrm>
        </p:spPr>
        <p:txBody>
          <a:bodyPr/>
          <a:lstStyle/>
          <a:p>
            <a:r>
              <a:rPr lang="pt-BR" sz="2200" b="1" i="1" noProof="0" dirty="0" smtClean="0">
                <a:latin typeface="Century Gothic" pitchFamily="34" charset="0"/>
              </a:rPr>
              <a:t>Integrar</a:t>
            </a:r>
            <a:r>
              <a:rPr lang="pt-BR" sz="2200" i="1" noProof="0" dirty="0" smtClean="0">
                <a:latin typeface="Century Gothic" pitchFamily="34" charset="0"/>
              </a:rPr>
              <a:t> o planejamento e ações de adaptação às</a:t>
            </a:r>
            <a:r>
              <a:rPr lang="pt-BR" sz="2200" noProof="0" dirty="0" smtClean="0">
                <a:latin typeface="Century Gothic" pitchFamily="34" charset="0"/>
              </a:rPr>
              <a:t> Mudanças Climáticas dentro da missão, operação e projetos do USACE</a:t>
            </a:r>
          </a:p>
          <a:p>
            <a:r>
              <a:rPr lang="pt-BR" sz="2200" noProof="0" dirty="0" smtClean="0">
                <a:latin typeface="Century Gothic" pitchFamily="34" charset="0"/>
              </a:rPr>
              <a:t>Usar a melhor ciência do clima que esteja  </a:t>
            </a:r>
            <a:r>
              <a:rPr lang="pt-BR" sz="2200" b="1" i="1" noProof="0" dirty="0" smtClean="0">
                <a:latin typeface="Century Gothic" pitchFamily="34" charset="0"/>
              </a:rPr>
              <a:t>mais disponível e possa ser implementada, </a:t>
            </a:r>
            <a:r>
              <a:rPr lang="pt-BR" sz="2200" noProof="0" dirty="0" smtClean="0">
                <a:latin typeface="Century Gothic" pitchFamily="34" charset="0"/>
              </a:rPr>
              <a:t>bem como informações sobre Mudanças Climáticas, em nível apropriado de análise.</a:t>
            </a:r>
          </a:p>
          <a:p>
            <a:r>
              <a:rPr lang="pt-BR" sz="2200" noProof="0" dirty="0" smtClean="0">
                <a:latin typeface="Century Gothic" pitchFamily="34" charset="0"/>
              </a:rPr>
              <a:t>Considerar os impactos das Mudanças Climáticas no </a:t>
            </a:r>
            <a:r>
              <a:rPr lang="pt-BR" sz="2200" b="1" noProof="0" dirty="0" smtClean="0">
                <a:latin typeface="Century Gothic" pitchFamily="34" charset="0"/>
              </a:rPr>
              <a:t>planejamento a longo-prazo, na  priorização e tomada de decisões</a:t>
            </a:r>
            <a:endParaRPr lang="pt-BR" sz="2200" b="1" i="1" noProof="0" dirty="0" smtClean="0">
              <a:latin typeface="Century Gothic" pitchFamily="34" charset="0"/>
            </a:endParaRPr>
          </a:p>
        </p:txBody>
      </p:sp>
      <p:pic>
        <p:nvPicPr>
          <p:cNvPr id="2049" name="Picture 1"/>
          <p:cNvPicPr>
            <a:picLocks noChangeAspect="1" noChangeArrowheads="1"/>
          </p:cNvPicPr>
          <p:nvPr/>
        </p:nvPicPr>
        <p:blipFill>
          <a:blip r:embed="rId3" cstate="print"/>
          <a:srcRect/>
          <a:stretch>
            <a:fillRect/>
          </a:stretch>
        </p:blipFill>
        <p:spPr bwMode="auto">
          <a:xfrm>
            <a:off x="304800" y="990600"/>
            <a:ext cx="2590800" cy="3492222"/>
          </a:xfrm>
          <a:prstGeom prst="rect">
            <a:avLst/>
          </a:prstGeom>
          <a:ln>
            <a:no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4" cstate="print"/>
          <a:srcRect l="3113" r="6615"/>
          <a:stretch>
            <a:fillRect/>
          </a:stretch>
        </p:blipFill>
        <p:spPr bwMode="auto">
          <a:xfrm>
            <a:off x="762000" y="2362200"/>
            <a:ext cx="2443649" cy="3185068"/>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33400" y="6488668"/>
            <a:ext cx="5860900" cy="369332"/>
          </a:xfrm>
          <a:prstGeom prst="rect">
            <a:avLst/>
          </a:prstGeom>
          <a:noFill/>
        </p:spPr>
        <p:txBody>
          <a:bodyPr wrap="none" rtlCol="0">
            <a:spAutoFit/>
          </a:bodyPr>
          <a:lstStyle/>
          <a:p>
            <a:pPr>
              <a:buNone/>
            </a:pPr>
            <a:r>
              <a:rPr lang="en-US" dirty="0" smtClean="0">
                <a:latin typeface="Century Gothic" pitchFamily="34" charset="0"/>
                <a:hlinkClick r:id="rId5"/>
              </a:rPr>
              <a:t>http://www.corpsclimate.us/adaptationpolicy.cfm</a:t>
            </a:r>
            <a:endParaRPr lang="en-US" dirty="0" smtClean="0">
              <a:latin typeface="Century Gothic"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144000" cy="1143000"/>
          </a:xfrm>
        </p:spPr>
        <p:txBody>
          <a:bodyPr/>
          <a:lstStyle/>
          <a:p>
            <a:pPr algn="l"/>
            <a:r>
              <a:rPr lang="pt-BR" sz="4000" noProof="0" smtClean="0">
                <a:latin typeface="Calibri" pitchFamily="34" charset="0"/>
                <a:cs typeface="Calibri" pitchFamily="34" charset="0"/>
              </a:rPr>
              <a:t>Mudanças Climáticas, Eventos Extremos e Infraestutura de Recursos Hídricos</a:t>
            </a:r>
            <a:endParaRPr lang="pt-BR" sz="4000" noProof="0">
              <a:latin typeface="Calibri" pitchFamily="34" charset="0"/>
              <a:cs typeface="Calibri" pitchFamily="34" charset="0"/>
            </a:endParaRPr>
          </a:p>
        </p:txBody>
      </p:sp>
      <p:sp>
        <p:nvSpPr>
          <p:cNvPr id="4" name="Content Placeholder 3"/>
          <p:cNvSpPr>
            <a:spLocks noGrp="1"/>
          </p:cNvSpPr>
          <p:nvPr>
            <p:ph idx="1"/>
          </p:nvPr>
        </p:nvSpPr>
        <p:spPr>
          <a:xfrm>
            <a:off x="304800" y="1447800"/>
            <a:ext cx="5029200" cy="4525963"/>
          </a:xfrm>
        </p:spPr>
        <p:txBody>
          <a:bodyPr/>
          <a:lstStyle/>
          <a:p>
            <a:r>
              <a:rPr lang="pt-BR" noProof="0" dirty="0" smtClean="0">
                <a:latin typeface="Calibri" pitchFamily="34" charset="0"/>
                <a:ea typeface="Batang" pitchFamily="18" charset="-127"/>
                <a:cs typeface="Calibri" pitchFamily="34" charset="0"/>
              </a:rPr>
              <a:t>Eventos extremos e aumento da variabilidade climática </a:t>
            </a:r>
            <a:r>
              <a:rPr lang="pt-BR" b="1" noProof="0" dirty="0" smtClean="0">
                <a:solidFill>
                  <a:srgbClr val="0033CC"/>
                </a:solidFill>
                <a:latin typeface="Calibri" pitchFamily="34" charset="0"/>
                <a:ea typeface="Batang" pitchFamily="18" charset="-127"/>
                <a:cs typeface="Calibri" pitchFamily="34" charset="0"/>
              </a:rPr>
              <a:t>aumentam a vulnerabilidade dos recursos hídricos</a:t>
            </a:r>
          </a:p>
          <a:p>
            <a:pPr lvl="1"/>
            <a:r>
              <a:rPr lang="pt-BR" noProof="0" dirty="0" smtClean="0">
                <a:latin typeface="Calibri" pitchFamily="34" charset="0"/>
                <a:ea typeface="Batang" pitchFamily="18" charset="-127"/>
                <a:cs typeface="Calibri" pitchFamily="34" charset="0"/>
              </a:rPr>
              <a:t>Saúde pública e segurança</a:t>
            </a:r>
          </a:p>
          <a:p>
            <a:pPr lvl="1"/>
            <a:r>
              <a:rPr lang="pt-BR" noProof="0" dirty="0" smtClean="0">
                <a:latin typeface="Calibri" pitchFamily="34" charset="0"/>
                <a:ea typeface="Batang" pitchFamily="18" charset="-127"/>
                <a:cs typeface="Calibri" pitchFamily="34" charset="0"/>
              </a:rPr>
              <a:t>Desenvolvimento econômico</a:t>
            </a:r>
          </a:p>
          <a:p>
            <a:pPr lvl="1"/>
            <a:r>
              <a:rPr lang="pt-BR" noProof="0" dirty="0" smtClean="0">
                <a:latin typeface="Calibri" pitchFamily="34" charset="0"/>
                <a:ea typeface="Batang" pitchFamily="18" charset="-127"/>
                <a:cs typeface="Calibri" pitchFamily="34" charset="0"/>
              </a:rPr>
              <a:t>Sustentabilidade ambiental</a:t>
            </a:r>
          </a:p>
        </p:txBody>
      </p:sp>
      <p:grpSp>
        <p:nvGrpSpPr>
          <p:cNvPr id="5" name="Group 7"/>
          <p:cNvGrpSpPr/>
          <p:nvPr/>
        </p:nvGrpSpPr>
        <p:grpSpPr>
          <a:xfrm>
            <a:off x="5638800" y="1447800"/>
            <a:ext cx="2983912" cy="1981200"/>
            <a:chOff x="5245688" y="1449948"/>
            <a:chExt cx="2983912" cy="1981200"/>
          </a:xfrm>
        </p:grpSpPr>
        <p:pic>
          <p:nvPicPr>
            <p:cNvPr id="75780" name="Picture 4" descr="http://news.nationalgeographic.com/news/bigphotos/images/070405-us-drought_big.jpg"/>
            <p:cNvPicPr>
              <a:picLocks noChangeAspect="1" noChangeArrowheads="1"/>
            </p:cNvPicPr>
            <p:nvPr/>
          </p:nvPicPr>
          <p:blipFill>
            <a:blip r:embed="rId3" cstate="print"/>
            <a:srcRect/>
            <a:stretch>
              <a:fillRect/>
            </a:stretch>
          </p:blipFill>
          <p:spPr bwMode="auto">
            <a:xfrm>
              <a:off x="5257800" y="1449948"/>
              <a:ext cx="2971800" cy="1979052"/>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245688" y="3177232"/>
              <a:ext cx="1383712" cy="253916"/>
            </a:xfrm>
            <a:prstGeom prst="rect">
              <a:avLst/>
            </a:prstGeom>
            <a:noFill/>
          </p:spPr>
          <p:txBody>
            <a:bodyPr wrap="none" rtlCol="0">
              <a:spAutoFit/>
            </a:bodyPr>
            <a:lstStyle/>
            <a:p>
              <a:r>
                <a:rPr lang="en-US" sz="1050" b="1" dirty="0" smtClean="0">
                  <a:solidFill>
                    <a:schemeClr val="bg1"/>
                  </a:solidFill>
                </a:rPr>
                <a:t>National Geographic</a:t>
              </a:r>
              <a:endParaRPr lang="en-US" sz="1050" b="1" dirty="0">
                <a:solidFill>
                  <a:schemeClr val="bg1"/>
                </a:solidFill>
              </a:endParaRPr>
            </a:p>
          </p:txBody>
        </p:sp>
      </p:grpSp>
      <p:pic>
        <p:nvPicPr>
          <p:cNvPr id="75778" name="Picture 2" descr="http://img.ehowcdn.com/article-new/ehow/images/a05/7d/1g/ways-prevent-coastal-erosion-800x800.jpg"/>
          <p:cNvPicPr>
            <a:picLocks noChangeAspect="1" noChangeArrowheads="1"/>
          </p:cNvPicPr>
          <p:nvPr/>
        </p:nvPicPr>
        <p:blipFill>
          <a:blip r:embed="rId4" cstate="print"/>
          <a:srcRect/>
          <a:stretch>
            <a:fillRect/>
          </a:stretch>
        </p:blipFill>
        <p:spPr bwMode="auto">
          <a:xfrm>
            <a:off x="6477000" y="2590800"/>
            <a:ext cx="2667000" cy="2000250"/>
          </a:xfrm>
          <a:prstGeom prst="rect">
            <a:avLst/>
          </a:prstGeom>
          <a:ln>
            <a:noFill/>
          </a:ln>
          <a:effectLst>
            <a:outerShdw blurRad="292100" dist="139700" dir="2700000" algn="tl" rotWithShape="0">
              <a:srgbClr val="333333">
                <a:alpha val="65000"/>
              </a:srgbClr>
            </a:outerShdw>
          </a:effectLst>
        </p:spPr>
      </p:pic>
      <p:pic>
        <p:nvPicPr>
          <p:cNvPr id="75782" name="Picture 6" descr="http://www.sott.net/image/image/s3/71331/full/578314d46fa641a9940e57967a65d6.jpg"/>
          <p:cNvPicPr>
            <a:picLocks noChangeAspect="1" noChangeArrowheads="1"/>
          </p:cNvPicPr>
          <p:nvPr/>
        </p:nvPicPr>
        <p:blipFill>
          <a:blip r:embed="rId5" cstate="print"/>
          <a:srcRect/>
          <a:stretch>
            <a:fillRect/>
          </a:stretch>
        </p:blipFill>
        <p:spPr bwMode="auto">
          <a:xfrm>
            <a:off x="5105400" y="4114800"/>
            <a:ext cx="3253740" cy="2133600"/>
          </a:xfrm>
          <a:prstGeom prst="rect">
            <a:avLst/>
          </a:prstGeom>
          <a:ln>
            <a:noFill/>
          </a:ln>
          <a:effectLst>
            <a:outerShdw blurRad="292100" dist="139700" dir="2700000" algn="tl" rotWithShape="0">
              <a:srgbClr val="333333">
                <a:alpha val="65000"/>
              </a:srgbClr>
            </a:outerShdw>
          </a:effectLst>
        </p:spPr>
      </p:pic>
      <p:pic>
        <p:nvPicPr>
          <p:cNvPr id="75783" name="Picture 7"/>
          <p:cNvPicPr>
            <a:picLocks noChangeAspect="1" noChangeArrowheads="1"/>
          </p:cNvPicPr>
          <p:nvPr/>
        </p:nvPicPr>
        <p:blipFill>
          <a:blip r:embed="rId6" cstate="print"/>
          <a:srcRect/>
          <a:stretch>
            <a:fillRect/>
          </a:stretch>
        </p:blipFill>
        <p:spPr bwMode="auto">
          <a:xfrm>
            <a:off x="5410200" y="6400800"/>
            <a:ext cx="1247775" cy="1459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pt-BR" sz="4000" noProof="0" dirty="0" smtClean="0">
                <a:latin typeface="Calibri" pitchFamily="34" charset="0"/>
                <a:cs typeface="Calibri" pitchFamily="34" charset="0"/>
              </a:rPr>
              <a:t>Extremos e Surpresas Aumentam a Complexidade</a:t>
            </a:r>
            <a:endParaRPr lang="pt-BR" sz="4000" noProof="0" dirty="0">
              <a:latin typeface="Calibri" pitchFamily="34" charset="0"/>
              <a:cs typeface="Calibri" pitchFamily="34" charset="0"/>
            </a:endParaRPr>
          </a:p>
        </p:txBody>
      </p:sp>
      <p:sp>
        <p:nvSpPr>
          <p:cNvPr id="3" name="Content Placeholder 2"/>
          <p:cNvSpPr>
            <a:spLocks noGrp="1"/>
          </p:cNvSpPr>
          <p:nvPr>
            <p:ph idx="1"/>
          </p:nvPr>
        </p:nvSpPr>
        <p:spPr>
          <a:xfrm>
            <a:off x="457200" y="1417637"/>
            <a:ext cx="8229600" cy="4525963"/>
          </a:xfrm>
        </p:spPr>
        <p:txBody>
          <a:bodyPr/>
          <a:lstStyle/>
          <a:p>
            <a:pPr>
              <a:lnSpc>
                <a:spcPts val="3400"/>
              </a:lnSpc>
            </a:pPr>
            <a:r>
              <a:rPr lang="pt-BR" sz="2800" noProof="0" dirty="0" smtClean="0">
                <a:latin typeface="Calibri" pitchFamily="34" charset="0"/>
                <a:cs typeface="Calibri" pitchFamily="34" charset="0"/>
              </a:rPr>
              <a:t>“… o maior problema </a:t>
            </a:r>
            <a:r>
              <a:rPr lang="pt-BR" sz="2800" b="1" noProof="0" dirty="0" smtClean="0">
                <a:solidFill>
                  <a:srgbClr val="0033CC"/>
                </a:solidFill>
                <a:latin typeface="Calibri" pitchFamily="34" charset="0"/>
                <a:cs typeface="Calibri" pitchFamily="34" charset="0"/>
              </a:rPr>
              <a:t>não é quando falhamos em prever </a:t>
            </a:r>
            <a:r>
              <a:rPr lang="pt-BR" sz="2800" noProof="0" dirty="0" smtClean="0">
                <a:latin typeface="Calibri" pitchFamily="34" charset="0"/>
                <a:cs typeface="Calibri" pitchFamily="34" charset="0"/>
              </a:rPr>
              <a:t>os eventos que podem ser surpreendentes.”</a:t>
            </a:r>
          </a:p>
          <a:p>
            <a:endParaRPr lang="pt-BR" sz="800" noProof="0" dirty="0" smtClean="0">
              <a:latin typeface="Calibri" pitchFamily="34" charset="0"/>
              <a:cs typeface="Calibri" pitchFamily="34" charset="0"/>
            </a:endParaRPr>
          </a:p>
          <a:p>
            <a:pPr>
              <a:lnSpc>
                <a:spcPts val="3400"/>
              </a:lnSpc>
            </a:pPr>
            <a:r>
              <a:rPr lang="pt-BR" sz="2800" noProof="0" dirty="0" smtClean="0">
                <a:latin typeface="Calibri" pitchFamily="34" charset="0"/>
                <a:cs typeface="Calibri" pitchFamily="34" charset="0"/>
              </a:rPr>
              <a:t>“</a:t>
            </a:r>
            <a:r>
              <a:rPr lang="pt-BR" sz="2800" dirty="0" smtClean="0">
                <a:latin typeface="Calibri" pitchFamily="34" charset="0"/>
                <a:cs typeface="Calibri" pitchFamily="34" charset="0"/>
              </a:rPr>
              <a:t>e, sim, </a:t>
            </a:r>
            <a:r>
              <a:rPr lang="pt-BR" sz="2800" b="1" dirty="0">
                <a:solidFill>
                  <a:srgbClr val="0033CC"/>
                </a:solidFill>
                <a:latin typeface="Calibri" pitchFamily="34" charset="0"/>
                <a:cs typeface="Calibri" pitchFamily="34" charset="0"/>
              </a:rPr>
              <a:t>quando falhamos </a:t>
            </a:r>
            <a:r>
              <a:rPr lang="pt-BR" sz="2800" b="1" noProof="0" dirty="0" smtClean="0">
                <a:solidFill>
                  <a:srgbClr val="0033CC"/>
                </a:solidFill>
                <a:latin typeface="Calibri" pitchFamily="34" charset="0"/>
                <a:cs typeface="Calibri" pitchFamily="34" charset="0"/>
              </a:rPr>
              <a:t>em decidir </a:t>
            </a:r>
            <a:r>
              <a:rPr lang="pt-BR" sz="2800" b="1" dirty="0" smtClean="0">
                <a:solidFill>
                  <a:srgbClr val="0033CC"/>
                </a:solidFill>
                <a:latin typeface="Calibri" pitchFamily="34" charset="0"/>
                <a:cs typeface="Calibri" pitchFamily="34" charset="0"/>
              </a:rPr>
              <a:t>em </a:t>
            </a:r>
            <a:r>
              <a:rPr lang="pt-BR" sz="2800" b="1" noProof="0" dirty="0" smtClean="0">
                <a:solidFill>
                  <a:srgbClr val="0033CC"/>
                </a:solidFill>
                <a:latin typeface="Calibri" pitchFamily="34" charset="0"/>
                <a:cs typeface="Calibri" pitchFamily="34" charset="0"/>
              </a:rPr>
              <a:t>quais eventos devemos agir</a:t>
            </a:r>
            <a:r>
              <a:rPr lang="pt-BR" sz="2800" noProof="0" dirty="0" smtClean="0">
                <a:latin typeface="Calibri" pitchFamily="34" charset="0"/>
                <a:cs typeface="Calibri" pitchFamily="34" charset="0"/>
              </a:rPr>
              <a:t>, e com que intensidade tomar estas medidas.” </a:t>
            </a:r>
          </a:p>
          <a:p>
            <a:endParaRPr lang="pt-BR" sz="700" noProof="0" dirty="0" smtClean="0">
              <a:latin typeface="Calibri" pitchFamily="34" charset="0"/>
              <a:cs typeface="Calibri" pitchFamily="34" charset="0"/>
            </a:endParaRPr>
          </a:p>
          <a:p>
            <a:pPr>
              <a:lnSpc>
                <a:spcPts val="3400"/>
              </a:lnSpc>
            </a:pPr>
            <a:r>
              <a:rPr lang="pt-BR" sz="2800" noProof="0" dirty="0" smtClean="0">
                <a:latin typeface="Calibri" pitchFamily="34" charset="0"/>
                <a:cs typeface="Calibri" pitchFamily="34" charset="0"/>
              </a:rPr>
              <a:t>“ Esta falha resulta, no mínimo parcialmente, do fato de que </a:t>
            </a:r>
            <a:r>
              <a:rPr lang="pt-BR" sz="2800" b="1" noProof="0" dirty="0" smtClean="0">
                <a:solidFill>
                  <a:srgbClr val="0033CC"/>
                </a:solidFill>
                <a:latin typeface="Calibri" pitchFamily="34" charset="0"/>
                <a:cs typeface="Calibri" pitchFamily="34" charset="0"/>
              </a:rPr>
              <a:t>não houve implementação de um mecanismo sistemático  </a:t>
            </a:r>
            <a:r>
              <a:rPr lang="pt-BR" sz="2800" noProof="0" dirty="0" smtClean="0">
                <a:latin typeface="Calibri" pitchFamily="34" charset="0"/>
                <a:cs typeface="Calibri" pitchFamily="34" charset="0"/>
              </a:rPr>
              <a:t>…. Para ajudar a decidir  em quais eventos devemos agir de forma mais agressiva, em quais de forma mais branda, e quais devemos ignorar, por enquanto.”</a:t>
            </a:r>
          </a:p>
          <a:p>
            <a:pPr>
              <a:lnSpc>
                <a:spcPts val="3400"/>
              </a:lnSpc>
            </a:pPr>
            <a:endParaRPr lang="pt-BR" noProof="0" dirty="0" smtClean="0">
              <a:latin typeface="Calibri" pitchFamily="34" charset="0"/>
              <a:cs typeface="Calibri" pitchFamily="34" charset="0"/>
            </a:endParaRPr>
          </a:p>
          <a:p>
            <a:pPr>
              <a:lnSpc>
                <a:spcPts val="3400"/>
              </a:lnSpc>
            </a:pPr>
            <a:endParaRPr lang="pt-BR" noProof="0" dirty="0" smtClean="0">
              <a:latin typeface="Calibri" pitchFamily="34" charset="0"/>
              <a:cs typeface="Calibri" pitchFamily="34" charset="0"/>
            </a:endParaRPr>
          </a:p>
        </p:txBody>
      </p:sp>
      <p:sp>
        <p:nvSpPr>
          <p:cNvPr id="4" name="Rectangle 3"/>
          <p:cNvSpPr/>
          <p:nvPr/>
        </p:nvSpPr>
        <p:spPr>
          <a:xfrm>
            <a:off x="4648200" y="6519446"/>
            <a:ext cx="3331361" cy="338554"/>
          </a:xfrm>
          <a:prstGeom prst="rect">
            <a:avLst/>
          </a:prstGeom>
        </p:spPr>
        <p:txBody>
          <a:bodyPr wrap="none">
            <a:spAutoFit/>
          </a:bodyPr>
          <a:lstStyle/>
          <a:p>
            <a:r>
              <a:rPr lang="en-US" sz="1600" b="1" baseline="30000" dirty="0" smtClean="0">
                <a:solidFill>
                  <a:srgbClr val="000000"/>
                </a:solidFill>
              </a:rPr>
              <a:t>US </a:t>
            </a:r>
            <a:r>
              <a:rPr lang="en-US" sz="1600" b="1" baseline="30000" dirty="0" err="1" smtClean="0">
                <a:solidFill>
                  <a:srgbClr val="000000"/>
                </a:solidFill>
              </a:rPr>
              <a:t>DoD</a:t>
            </a:r>
            <a:r>
              <a:rPr lang="en-US" sz="1600" b="1" baseline="30000" dirty="0" smtClean="0">
                <a:solidFill>
                  <a:srgbClr val="000000"/>
                </a:solidFill>
              </a:rPr>
              <a:t> Defense Science Board: Capability Surprises </a:t>
            </a:r>
            <a:endParaRPr lang="en-US" dirty="0">
              <a:solidFill>
                <a:srgbClr val="000000"/>
              </a:solidFill>
            </a:endParaRPr>
          </a:p>
        </p:txBody>
      </p:sp>
      <p:sp>
        <p:nvSpPr>
          <p:cNvPr id="6" name="Slide Number Placeholder 3"/>
          <p:cNvSpPr>
            <a:spLocks noGrp="1"/>
          </p:cNvSpPr>
          <p:nvPr>
            <p:ph type="sldNum" sz="quarter" idx="10"/>
          </p:nvPr>
        </p:nvSpPr>
        <p:spPr>
          <a:xfrm>
            <a:off x="7239000" y="6400800"/>
            <a:ext cx="1905000" cy="457200"/>
          </a:xfrm>
        </p:spPr>
        <p:txBody>
          <a:bodyPr/>
          <a:lstStyle/>
          <a:p>
            <a:pPr>
              <a:defRPr/>
            </a:pPr>
            <a:r>
              <a:rPr lang="en-US" dirty="0" smtClean="0">
                <a:solidFill>
                  <a:srgbClr val="000000"/>
                </a:solidFill>
              </a:rPr>
              <a:t> </a:t>
            </a:r>
            <a:fld id="{A79B0CE9-CE82-4BBC-AAB4-CC9C7C9847CF}" type="slidenum">
              <a:rPr lang="en-US" smtClean="0">
                <a:solidFill>
                  <a:srgbClr val="000000"/>
                </a:solidFill>
              </a:rPr>
              <a:pPr>
                <a:defRPr/>
              </a:pPr>
              <a:t>7</a:t>
            </a:fld>
            <a:endParaRPr lang="en-US"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8"/>
          <p:cNvGrpSpPr/>
          <p:nvPr/>
        </p:nvGrpSpPr>
        <p:grpSpPr>
          <a:xfrm>
            <a:off x="152400" y="2373866"/>
            <a:ext cx="8991600" cy="4018902"/>
            <a:chOff x="0" y="2667000"/>
            <a:chExt cx="8706230" cy="3272545"/>
          </a:xfrm>
        </p:grpSpPr>
        <p:grpSp>
          <p:nvGrpSpPr>
            <p:cNvPr id="3" name="Group 39"/>
            <p:cNvGrpSpPr/>
            <p:nvPr/>
          </p:nvGrpSpPr>
          <p:grpSpPr>
            <a:xfrm>
              <a:off x="0" y="2667000"/>
              <a:ext cx="8706230" cy="3272545"/>
              <a:chOff x="0" y="2667000"/>
              <a:chExt cx="8706230" cy="3272545"/>
            </a:xfrm>
          </p:grpSpPr>
          <p:grpSp>
            <p:nvGrpSpPr>
              <p:cNvPr id="4" name="Group 22"/>
              <p:cNvGrpSpPr/>
              <p:nvPr/>
            </p:nvGrpSpPr>
            <p:grpSpPr>
              <a:xfrm>
                <a:off x="0" y="5105400"/>
                <a:ext cx="8706230" cy="834145"/>
                <a:chOff x="228600" y="3733798"/>
                <a:chExt cx="8706230" cy="834145"/>
              </a:xfrm>
              <a:gradFill>
                <a:gsLst>
                  <a:gs pos="0">
                    <a:schemeClr val="tx2">
                      <a:lumMod val="65000"/>
                      <a:lumOff val="35000"/>
                    </a:schemeClr>
                  </a:gs>
                  <a:gs pos="50000">
                    <a:srgbClr val="FFFFFF">
                      <a:shade val="67500"/>
                      <a:satMod val="115000"/>
                    </a:srgbClr>
                  </a:gs>
                  <a:gs pos="100000">
                    <a:srgbClr val="FFFFFF">
                      <a:shade val="100000"/>
                      <a:satMod val="115000"/>
                    </a:srgbClr>
                  </a:gs>
                </a:gsLst>
                <a:lin ang="10800000" scaled="1"/>
              </a:gradFill>
            </p:grpSpPr>
            <p:grpSp>
              <p:nvGrpSpPr>
                <p:cNvPr id="5" name="Group 30"/>
                <p:cNvGrpSpPr/>
                <p:nvPr/>
              </p:nvGrpSpPr>
              <p:grpSpPr>
                <a:xfrm>
                  <a:off x="228600" y="3733798"/>
                  <a:ext cx="8706230" cy="518375"/>
                  <a:chOff x="-150041" y="3429000"/>
                  <a:chExt cx="9586802" cy="439320"/>
                </a:xfrm>
                <a:grpFill/>
              </p:grpSpPr>
              <p:cxnSp>
                <p:nvCxnSpPr>
                  <p:cNvPr id="7" name="Straight Connector 6"/>
                  <p:cNvCxnSpPr/>
                  <p:nvPr/>
                </p:nvCxnSpPr>
                <p:spPr bwMode="auto">
                  <a:xfrm>
                    <a:off x="0" y="3581400"/>
                    <a:ext cx="9144000" cy="0"/>
                  </a:xfrm>
                  <a:prstGeom prst="line">
                    <a:avLst/>
                  </a:prstGeom>
                  <a:grpFill/>
                  <a:ln w="28575" cap="flat" cmpd="sng" algn="ctr">
                    <a:solidFill>
                      <a:srgbClr val="000000"/>
                    </a:solidFill>
                    <a:prstDash val="solid"/>
                    <a:round/>
                    <a:headEnd type="none" w="med" len="med"/>
                    <a:tailEnd type="none" w="med" len="med"/>
                  </a:ln>
                  <a:effectLst/>
                </p:spPr>
              </p:cxnSp>
              <p:cxnSp>
                <p:nvCxnSpPr>
                  <p:cNvPr id="10" name="Straight Connector 9"/>
                  <p:cNvCxnSpPr/>
                  <p:nvPr/>
                </p:nvCxnSpPr>
                <p:spPr bwMode="auto">
                  <a:xfrm>
                    <a:off x="914400" y="3429000"/>
                    <a:ext cx="0" cy="228600"/>
                  </a:xfrm>
                  <a:prstGeom prst="line">
                    <a:avLst/>
                  </a:prstGeom>
                  <a:grpFill/>
                  <a:ln w="28575" cap="flat" cmpd="sng" algn="ctr">
                    <a:solidFill>
                      <a:srgbClr val="000000"/>
                    </a:solidFill>
                    <a:prstDash val="solid"/>
                    <a:round/>
                    <a:headEnd type="none" w="med" len="med"/>
                    <a:tailEnd type="none" w="med" len="med"/>
                  </a:ln>
                  <a:effectLst/>
                </p:spPr>
              </p:cxnSp>
              <p:cxnSp>
                <p:nvCxnSpPr>
                  <p:cNvPr id="12" name="Straight Connector 11"/>
                  <p:cNvCxnSpPr/>
                  <p:nvPr/>
                </p:nvCxnSpPr>
                <p:spPr bwMode="auto">
                  <a:xfrm>
                    <a:off x="6400800" y="3429000"/>
                    <a:ext cx="0" cy="228600"/>
                  </a:xfrm>
                  <a:prstGeom prst="line">
                    <a:avLst/>
                  </a:prstGeom>
                  <a:grpFill/>
                  <a:ln w="28575" cap="flat" cmpd="sng" algn="ctr">
                    <a:solidFill>
                      <a:srgbClr val="000000"/>
                    </a:solidFill>
                    <a:prstDash val="solid"/>
                    <a:round/>
                    <a:headEnd type="none" w="med" len="med"/>
                    <a:tailEnd type="none" w="med" len="med"/>
                  </a:ln>
                  <a:effectLst/>
                </p:spPr>
              </p:cxnSp>
              <p:cxnSp>
                <p:nvCxnSpPr>
                  <p:cNvPr id="13" name="Straight Connector 12"/>
                  <p:cNvCxnSpPr/>
                  <p:nvPr/>
                </p:nvCxnSpPr>
                <p:spPr bwMode="auto">
                  <a:xfrm>
                    <a:off x="2743200" y="3429000"/>
                    <a:ext cx="0" cy="228600"/>
                  </a:xfrm>
                  <a:prstGeom prst="line">
                    <a:avLst/>
                  </a:prstGeom>
                  <a:grpFill/>
                  <a:ln w="28575" cap="flat" cmpd="sng" algn="ctr">
                    <a:solidFill>
                      <a:srgbClr val="000000"/>
                    </a:solidFill>
                    <a:prstDash val="solid"/>
                    <a:round/>
                    <a:headEnd type="none" w="med" len="med"/>
                    <a:tailEnd type="none" w="med" len="med"/>
                  </a:ln>
                  <a:effectLst/>
                </p:spPr>
              </p:cxnSp>
              <p:cxnSp>
                <p:nvCxnSpPr>
                  <p:cNvPr id="14" name="Straight Connector 13"/>
                  <p:cNvCxnSpPr/>
                  <p:nvPr/>
                </p:nvCxnSpPr>
                <p:spPr bwMode="auto">
                  <a:xfrm>
                    <a:off x="4572000" y="3429000"/>
                    <a:ext cx="0" cy="228600"/>
                  </a:xfrm>
                  <a:prstGeom prst="line">
                    <a:avLst/>
                  </a:prstGeom>
                  <a:grpFill/>
                  <a:ln w="28575" cap="flat" cmpd="sng" algn="ctr">
                    <a:solidFill>
                      <a:srgbClr val="000000"/>
                    </a:solidFill>
                    <a:prstDash val="solid"/>
                    <a:round/>
                    <a:headEnd type="none" w="med" len="med"/>
                    <a:tailEnd type="none" w="med" len="med"/>
                  </a:ln>
                  <a:effectLst/>
                </p:spPr>
              </p:cxnSp>
              <p:cxnSp>
                <p:nvCxnSpPr>
                  <p:cNvPr id="15" name="Straight Connector 14"/>
                  <p:cNvCxnSpPr/>
                  <p:nvPr/>
                </p:nvCxnSpPr>
                <p:spPr bwMode="auto">
                  <a:xfrm>
                    <a:off x="8229600" y="3429000"/>
                    <a:ext cx="0" cy="228600"/>
                  </a:xfrm>
                  <a:prstGeom prst="line">
                    <a:avLst/>
                  </a:prstGeom>
                  <a:grpFill/>
                  <a:ln w="28575" cap="flat" cmpd="sng" algn="ctr">
                    <a:solidFill>
                      <a:srgbClr val="000000"/>
                    </a:solidFill>
                    <a:prstDash val="solid"/>
                    <a:round/>
                    <a:headEnd type="none" w="med" len="med"/>
                    <a:tailEnd type="none" w="med" len="med"/>
                  </a:ln>
                  <a:effectLst/>
                </p:spPr>
              </p:cxnSp>
              <p:cxnSp>
                <p:nvCxnSpPr>
                  <p:cNvPr id="18" name="Straight Connector 17"/>
                  <p:cNvCxnSpPr/>
                  <p:nvPr/>
                </p:nvCxnSpPr>
                <p:spPr bwMode="auto">
                  <a:xfrm>
                    <a:off x="1828800" y="3429000"/>
                    <a:ext cx="0" cy="228600"/>
                  </a:xfrm>
                  <a:prstGeom prst="line">
                    <a:avLst/>
                  </a:prstGeom>
                  <a:grpFill/>
                  <a:ln w="28575" cap="flat" cmpd="sng" algn="ctr">
                    <a:solidFill>
                      <a:srgbClr val="000000"/>
                    </a:solidFill>
                    <a:prstDash val="solid"/>
                    <a:round/>
                    <a:headEnd type="none" w="med" len="med"/>
                    <a:tailEnd type="none" w="med" len="med"/>
                  </a:ln>
                  <a:effectLst/>
                </p:spPr>
              </p:cxnSp>
              <p:cxnSp>
                <p:nvCxnSpPr>
                  <p:cNvPr id="19" name="Straight Connector 18"/>
                  <p:cNvCxnSpPr/>
                  <p:nvPr/>
                </p:nvCxnSpPr>
                <p:spPr bwMode="auto">
                  <a:xfrm>
                    <a:off x="7315200" y="3429000"/>
                    <a:ext cx="0" cy="228600"/>
                  </a:xfrm>
                  <a:prstGeom prst="line">
                    <a:avLst/>
                  </a:prstGeom>
                  <a:grpFill/>
                  <a:ln w="28575" cap="flat" cmpd="sng" algn="ctr">
                    <a:solidFill>
                      <a:srgbClr val="000000"/>
                    </a:solidFill>
                    <a:prstDash val="solid"/>
                    <a:round/>
                    <a:headEnd type="none" w="med" len="med"/>
                    <a:tailEnd type="none" w="med" len="med"/>
                  </a:ln>
                  <a:effectLst/>
                </p:spPr>
              </p:cxnSp>
              <p:cxnSp>
                <p:nvCxnSpPr>
                  <p:cNvPr id="20" name="Straight Connector 19"/>
                  <p:cNvCxnSpPr/>
                  <p:nvPr/>
                </p:nvCxnSpPr>
                <p:spPr bwMode="auto">
                  <a:xfrm>
                    <a:off x="5486400" y="3429000"/>
                    <a:ext cx="0" cy="228600"/>
                  </a:xfrm>
                  <a:prstGeom prst="line">
                    <a:avLst/>
                  </a:prstGeom>
                  <a:grpFill/>
                  <a:ln w="28575" cap="flat" cmpd="sng" algn="ctr">
                    <a:solidFill>
                      <a:srgbClr val="000000"/>
                    </a:solidFill>
                    <a:prstDash val="solid"/>
                    <a:round/>
                    <a:headEnd type="none" w="med" len="med"/>
                    <a:tailEnd type="none" w="med" len="med"/>
                  </a:ln>
                  <a:effectLst/>
                </p:spPr>
              </p:cxnSp>
              <p:cxnSp>
                <p:nvCxnSpPr>
                  <p:cNvPr id="22" name="Straight Connector 21"/>
                  <p:cNvCxnSpPr/>
                  <p:nvPr/>
                </p:nvCxnSpPr>
                <p:spPr bwMode="auto">
                  <a:xfrm>
                    <a:off x="3657600" y="3429000"/>
                    <a:ext cx="0" cy="228600"/>
                  </a:xfrm>
                  <a:prstGeom prst="line">
                    <a:avLst/>
                  </a:prstGeom>
                  <a:grpFill/>
                  <a:ln w="28575" cap="flat" cmpd="sng" algn="ctr">
                    <a:solidFill>
                      <a:srgbClr val="000000"/>
                    </a:solidFill>
                    <a:prstDash val="solid"/>
                    <a:round/>
                    <a:headEnd type="none" w="med" len="med"/>
                    <a:tailEnd type="none" w="med" len="med"/>
                  </a:ln>
                  <a:effectLst/>
                </p:spPr>
              </p:cxnSp>
              <p:cxnSp>
                <p:nvCxnSpPr>
                  <p:cNvPr id="25" name="Straight Connector 24"/>
                  <p:cNvCxnSpPr/>
                  <p:nvPr/>
                </p:nvCxnSpPr>
                <p:spPr bwMode="auto">
                  <a:xfrm>
                    <a:off x="0" y="3429000"/>
                    <a:ext cx="0" cy="228600"/>
                  </a:xfrm>
                  <a:prstGeom prst="line">
                    <a:avLst/>
                  </a:prstGeom>
                  <a:grpFill/>
                  <a:ln w="28575" cap="flat" cmpd="sng" algn="ctr">
                    <a:solidFill>
                      <a:srgbClr val="000000"/>
                    </a:solidFill>
                    <a:prstDash val="solid"/>
                    <a:round/>
                    <a:headEnd type="none" w="med" len="med"/>
                    <a:tailEnd type="none" w="med" len="med"/>
                  </a:ln>
                  <a:effectLst/>
                </p:spPr>
              </p:cxnSp>
              <p:cxnSp>
                <p:nvCxnSpPr>
                  <p:cNvPr id="27" name="Straight Connector 26"/>
                  <p:cNvCxnSpPr/>
                  <p:nvPr/>
                </p:nvCxnSpPr>
                <p:spPr bwMode="auto">
                  <a:xfrm>
                    <a:off x="9144000" y="3429000"/>
                    <a:ext cx="0" cy="228600"/>
                  </a:xfrm>
                  <a:prstGeom prst="line">
                    <a:avLst/>
                  </a:prstGeom>
                  <a:grpFill/>
                  <a:ln w="28575" cap="flat" cmpd="sng" algn="ctr">
                    <a:solidFill>
                      <a:srgbClr val="000000"/>
                    </a:solidFill>
                    <a:prstDash val="solid"/>
                    <a:round/>
                    <a:headEnd type="none" w="med" len="med"/>
                    <a:tailEnd type="none" w="med" len="med"/>
                  </a:ln>
                  <a:effectLst/>
                </p:spPr>
              </p:cxnSp>
              <p:sp>
                <p:nvSpPr>
                  <p:cNvPr id="30" name="TextBox 29"/>
                  <p:cNvSpPr txBox="1"/>
                  <p:nvPr/>
                </p:nvSpPr>
                <p:spPr>
                  <a:xfrm>
                    <a:off x="-150041" y="3581398"/>
                    <a:ext cx="9586802" cy="286922"/>
                  </a:xfrm>
                  <a:prstGeom prst="rect">
                    <a:avLst/>
                  </a:prstGeom>
                  <a:noFill/>
                </p:spPr>
                <p:txBody>
                  <a:bodyPr wrap="none" rtlCol="0">
                    <a:spAutoFit/>
                  </a:bodyPr>
                  <a:lstStyle/>
                  <a:p>
                    <a:r>
                      <a:rPr lang="en-US" sz="1600" b="1" dirty="0">
                        <a:solidFill>
                          <a:srgbClr val="000000"/>
                        </a:solidFill>
                        <a:latin typeface="Calibri" pitchFamily="34" charset="0"/>
                        <a:cs typeface="Calibri" pitchFamily="34" charset="0"/>
                      </a:rPr>
                      <a:t>0              10              20              30             40             50              60             70              80             90            100</a:t>
                    </a:r>
                  </a:p>
                </p:txBody>
              </p:sp>
            </p:grpSp>
            <p:sp>
              <p:nvSpPr>
                <p:cNvPr id="21" name="TextBox 20"/>
                <p:cNvSpPr txBox="1"/>
                <p:nvPr/>
              </p:nvSpPr>
              <p:spPr>
                <a:xfrm>
                  <a:off x="4114643" y="4267200"/>
                  <a:ext cx="643498" cy="300743"/>
                </a:xfrm>
                <a:prstGeom prst="rect">
                  <a:avLst/>
                </a:prstGeom>
                <a:noFill/>
              </p:spPr>
              <p:txBody>
                <a:bodyPr wrap="none" rtlCol="0">
                  <a:spAutoFit/>
                </a:bodyPr>
                <a:lstStyle/>
                <a:p>
                  <a:r>
                    <a:rPr lang="en-US" b="1" dirty="0" err="1" smtClean="0">
                      <a:solidFill>
                        <a:srgbClr val="000000"/>
                      </a:solidFill>
                      <a:latin typeface="Calibri" pitchFamily="34" charset="0"/>
                      <a:cs typeface="Calibri" pitchFamily="34" charset="0"/>
                    </a:rPr>
                    <a:t>Anos</a:t>
                  </a:r>
                  <a:endParaRPr lang="en-US" b="1" dirty="0">
                    <a:solidFill>
                      <a:srgbClr val="000000"/>
                    </a:solidFill>
                    <a:latin typeface="Calibri" pitchFamily="34" charset="0"/>
                    <a:cs typeface="Calibri" pitchFamily="34" charset="0"/>
                  </a:endParaRPr>
                </a:p>
              </p:txBody>
            </p:sp>
          </p:grpSp>
          <p:sp>
            <p:nvSpPr>
              <p:cNvPr id="26" name="Rectangle 25"/>
              <p:cNvSpPr/>
              <p:nvPr/>
            </p:nvSpPr>
            <p:spPr bwMode="auto">
              <a:xfrm rot="10800000">
                <a:off x="152400" y="2667000"/>
                <a:ext cx="8305800" cy="2590800"/>
              </a:xfrm>
              <a:prstGeom prst="rect">
                <a:avLst/>
              </a:prstGeom>
              <a:gradFill flip="none" rotWithShape="1">
                <a:gsLst>
                  <a:gs pos="0">
                    <a:srgbClr val="FFF200">
                      <a:alpha val="99000"/>
                    </a:srgbClr>
                  </a:gs>
                  <a:gs pos="18000">
                    <a:srgbClr val="FF7A00"/>
                  </a:gs>
                  <a:gs pos="58000">
                    <a:srgbClr val="FF0300"/>
                  </a:gs>
                  <a:gs pos="100000">
                    <a:srgbClr val="4D0808"/>
                  </a:gs>
                </a:gsLst>
                <a:lin ang="10800000" scaled="0"/>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600" dirty="0">
                  <a:solidFill>
                    <a:srgbClr val="000000"/>
                  </a:solidFill>
                </a:endParaRPr>
              </a:p>
            </p:txBody>
          </p:sp>
        </p:grpSp>
        <p:grpSp>
          <p:nvGrpSpPr>
            <p:cNvPr id="6" name="Group 38"/>
            <p:cNvGrpSpPr/>
            <p:nvPr/>
          </p:nvGrpSpPr>
          <p:grpSpPr>
            <a:xfrm>
              <a:off x="152400" y="3657600"/>
              <a:ext cx="8229600" cy="609600"/>
              <a:chOff x="1905000" y="533400"/>
              <a:chExt cx="6934200" cy="609600"/>
            </a:xfrm>
          </p:grpSpPr>
          <p:sp>
            <p:nvSpPr>
              <p:cNvPr id="34" name="Rectangle 33"/>
              <p:cNvSpPr/>
              <p:nvPr/>
            </p:nvSpPr>
            <p:spPr bwMode="auto">
              <a:xfrm>
                <a:off x="2209800" y="685800"/>
                <a:ext cx="304800" cy="304800"/>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600">
                  <a:solidFill>
                    <a:srgbClr val="000000"/>
                  </a:solidFill>
                </a:endParaRPr>
              </a:p>
            </p:txBody>
          </p:sp>
          <p:sp>
            <p:nvSpPr>
              <p:cNvPr id="35" name="Rectangle 34"/>
              <p:cNvSpPr/>
              <p:nvPr/>
            </p:nvSpPr>
            <p:spPr bwMode="auto">
              <a:xfrm>
                <a:off x="1905000" y="685800"/>
                <a:ext cx="304800" cy="304800"/>
              </a:xfrm>
              <a:prstGeom prst="rect">
                <a:avLst/>
              </a:prstGeom>
              <a:solidFill>
                <a:srgbClr val="A0DAF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600">
                  <a:solidFill>
                    <a:srgbClr val="000000"/>
                  </a:solidFill>
                </a:endParaRPr>
              </a:p>
            </p:txBody>
          </p:sp>
          <p:sp>
            <p:nvSpPr>
              <p:cNvPr id="36" name="Rectangle 35"/>
              <p:cNvSpPr/>
              <p:nvPr/>
            </p:nvSpPr>
            <p:spPr bwMode="auto">
              <a:xfrm>
                <a:off x="2514600" y="685800"/>
                <a:ext cx="762000" cy="304800"/>
              </a:xfrm>
              <a:prstGeom prst="rect">
                <a:avLst/>
              </a:prstGeom>
              <a:solidFill>
                <a:srgbClr val="0066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600">
                  <a:solidFill>
                    <a:srgbClr val="000000"/>
                  </a:solidFill>
                </a:endParaRPr>
              </a:p>
            </p:txBody>
          </p:sp>
          <p:sp>
            <p:nvSpPr>
              <p:cNvPr id="38" name="Right Arrow 37"/>
              <p:cNvSpPr/>
              <p:nvPr/>
            </p:nvSpPr>
            <p:spPr bwMode="auto">
              <a:xfrm>
                <a:off x="3276600" y="533400"/>
                <a:ext cx="5562600" cy="609600"/>
              </a:xfrm>
              <a:prstGeom prst="rightArrow">
                <a:avLst/>
              </a:prstGeom>
              <a:solidFill>
                <a:srgbClr val="0033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600">
                  <a:solidFill>
                    <a:srgbClr val="000000"/>
                  </a:solidFill>
                </a:endParaRPr>
              </a:p>
            </p:txBody>
          </p:sp>
        </p:grpSp>
        <p:sp>
          <p:nvSpPr>
            <p:cNvPr id="41" name="TextBox 40"/>
            <p:cNvSpPr txBox="1"/>
            <p:nvPr/>
          </p:nvSpPr>
          <p:spPr>
            <a:xfrm>
              <a:off x="304799" y="2819400"/>
              <a:ext cx="8106303" cy="375928"/>
            </a:xfrm>
            <a:prstGeom prst="rect">
              <a:avLst/>
            </a:prstGeom>
            <a:noFill/>
          </p:spPr>
          <p:txBody>
            <a:bodyPr wrap="square" rtlCol="0">
              <a:spAutoFit/>
            </a:bodyPr>
            <a:lstStyle/>
            <a:p>
              <a:pPr algn="r"/>
              <a:r>
                <a:rPr lang="en-US" sz="2400" b="1" dirty="0" err="1" smtClean="0">
                  <a:solidFill>
                    <a:srgbClr val="FFFFFF"/>
                  </a:solidFill>
                  <a:effectLst>
                    <a:outerShdw blurRad="38100" dist="38100" dir="2700000" algn="tl">
                      <a:srgbClr val="000000">
                        <a:alpha val="43137"/>
                      </a:srgbClr>
                    </a:outerShdw>
                  </a:effectLst>
                  <a:latin typeface="Calibri" pitchFamily="34" charset="0"/>
                  <a:cs typeface="Calibri" pitchFamily="34" charset="0"/>
                </a:rPr>
                <a:t>Aumento</a:t>
              </a:r>
              <a:r>
                <a:rPr lang="en-US" sz="2400" b="1"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 </a:t>
              </a:r>
              <a:r>
                <a:rPr lang="en-US" sz="2400" b="1" dirty="0" err="1" smtClean="0">
                  <a:solidFill>
                    <a:srgbClr val="FFFFFF"/>
                  </a:solidFill>
                  <a:effectLst>
                    <a:outerShdw blurRad="38100" dist="38100" dir="2700000" algn="tl">
                      <a:srgbClr val="000000">
                        <a:alpha val="43137"/>
                      </a:srgbClr>
                    </a:outerShdw>
                  </a:effectLst>
                  <a:latin typeface="Calibri" pitchFamily="34" charset="0"/>
                  <a:cs typeface="Calibri" pitchFamily="34" charset="0"/>
                </a:rPr>
                <a:t>da</a:t>
              </a:r>
              <a:r>
                <a:rPr lang="en-US" sz="2400" b="1"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 </a:t>
              </a:r>
              <a:r>
                <a:rPr lang="en-US" sz="2400" b="1" dirty="0" err="1" smtClean="0">
                  <a:solidFill>
                    <a:srgbClr val="FFFFFF"/>
                  </a:solidFill>
                  <a:effectLst>
                    <a:outerShdw blurRad="38100" dist="38100" dir="2700000" algn="tl">
                      <a:srgbClr val="000000">
                        <a:alpha val="43137"/>
                      </a:srgbClr>
                    </a:outerShdw>
                  </a:effectLst>
                  <a:latin typeface="Calibri" pitchFamily="34" charset="0"/>
                  <a:cs typeface="Calibri" pitchFamily="34" charset="0"/>
                </a:rPr>
                <a:t>Severidade</a:t>
              </a:r>
              <a:r>
                <a:rPr lang="en-US" sz="2400" b="1"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 dos </a:t>
              </a:r>
              <a:r>
                <a:rPr lang="en-US" sz="2400" b="1" dirty="0" err="1" smtClean="0">
                  <a:solidFill>
                    <a:srgbClr val="FFFFFF"/>
                  </a:solidFill>
                  <a:effectLst>
                    <a:outerShdw blurRad="38100" dist="38100" dir="2700000" algn="tl">
                      <a:srgbClr val="000000">
                        <a:alpha val="43137"/>
                      </a:srgbClr>
                    </a:outerShdw>
                  </a:effectLst>
                  <a:latin typeface="Calibri" pitchFamily="34" charset="0"/>
                  <a:cs typeface="Calibri" pitchFamily="34" charset="0"/>
                </a:rPr>
                <a:t>Impactos</a:t>
              </a:r>
              <a:r>
                <a:rPr lang="en-US" sz="2400" b="1"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 </a:t>
              </a:r>
              <a:r>
                <a:rPr lang="en-US" sz="2400" b="1" dirty="0" err="1" smtClean="0">
                  <a:solidFill>
                    <a:srgbClr val="FFFFFF"/>
                  </a:solidFill>
                  <a:effectLst>
                    <a:outerShdw blurRad="38100" dist="38100" dir="2700000" algn="tl">
                      <a:srgbClr val="000000">
                        <a:alpha val="43137"/>
                      </a:srgbClr>
                    </a:outerShdw>
                  </a:effectLst>
                  <a:latin typeface="Calibri" pitchFamily="34" charset="0"/>
                  <a:cs typeface="Calibri" pitchFamily="34" charset="0"/>
                </a:rPr>
                <a:t>às</a:t>
              </a:r>
              <a:r>
                <a:rPr lang="en-US" sz="2400" b="1"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 </a:t>
              </a:r>
              <a:r>
                <a:rPr lang="en-US" sz="2400" b="1" dirty="0" err="1" smtClean="0">
                  <a:solidFill>
                    <a:srgbClr val="FFFFFF"/>
                  </a:solidFill>
                  <a:effectLst>
                    <a:outerShdw blurRad="38100" dist="38100" dir="2700000" algn="tl">
                      <a:srgbClr val="000000">
                        <a:alpha val="43137"/>
                      </a:srgbClr>
                    </a:outerShdw>
                  </a:effectLst>
                  <a:latin typeface="Calibri" pitchFamily="34" charset="0"/>
                  <a:cs typeface="Calibri" pitchFamily="34" charset="0"/>
                </a:rPr>
                <a:t>Mudanças</a:t>
              </a:r>
              <a:r>
                <a:rPr lang="en-US" sz="2400" b="1"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 </a:t>
              </a:r>
              <a:r>
                <a:rPr lang="en-US" sz="2400" b="1" dirty="0" err="1" smtClean="0">
                  <a:solidFill>
                    <a:srgbClr val="FFFFFF"/>
                  </a:solidFill>
                  <a:effectLst>
                    <a:outerShdw blurRad="38100" dist="38100" dir="2700000" algn="tl">
                      <a:srgbClr val="000000">
                        <a:alpha val="43137"/>
                      </a:srgbClr>
                    </a:outerShdw>
                  </a:effectLst>
                  <a:latin typeface="Calibri" pitchFamily="34" charset="0"/>
                  <a:cs typeface="Calibri" pitchFamily="34" charset="0"/>
                </a:rPr>
                <a:t>Climáticas</a:t>
              </a:r>
              <a:endParaRPr lang="en-US" sz="2400" b="1" dirty="0">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17413" name="TextBox 4"/>
            <p:cNvSpPr txBox="1">
              <a:spLocks noChangeArrowheads="1"/>
            </p:cNvSpPr>
            <p:nvPr/>
          </p:nvSpPr>
          <p:spPr bwMode="auto">
            <a:xfrm>
              <a:off x="457200" y="4673025"/>
              <a:ext cx="7696200" cy="476176"/>
            </a:xfrm>
            <a:prstGeom prst="rect">
              <a:avLst/>
            </a:prstGeom>
            <a:noFill/>
            <a:ln w="9525">
              <a:noFill/>
              <a:miter lim="800000"/>
              <a:headEnd/>
              <a:tailEnd/>
            </a:ln>
          </p:spPr>
          <p:txBody>
            <a:bodyPr wrap="square">
              <a:spAutoFit/>
            </a:bodyPr>
            <a:lstStyle/>
            <a:p>
              <a:r>
                <a:rPr lang="en-US" sz="1600" b="1" dirty="0" err="1" smtClean="0">
                  <a:solidFill>
                    <a:srgbClr val="000000"/>
                  </a:solidFill>
                  <a:latin typeface="Calibri" pitchFamily="34" charset="0"/>
                  <a:cs typeface="Calibri" pitchFamily="34" charset="0"/>
                </a:rPr>
                <a:t>Infraestrutura</a:t>
              </a:r>
              <a:r>
                <a:rPr lang="en-US" sz="1600" b="1" dirty="0" smtClean="0">
                  <a:solidFill>
                    <a:srgbClr val="000000"/>
                  </a:solidFill>
                  <a:latin typeface="Calibri" pitchFamily="34" charset="0"/>
                  <a:cs typeface="Calibri" pitchFamily="34" charset="0"/>
                </a:rPr>
                <a:t> </a:t>
              </a:r>
              <a:r>
                <a:rPr lang="en-US" sz="1600" b="1" dirty="0" err="1" smtClean="0">
                  <a:solidFill>
                    <a:srgbClr val="000000"/>
                  </a:solidFill>
                  <a:latin typeface="Calibri" pitchFamily="34" charset="0"/>
                  <a:cs typeface="Calibri" pitchFamily="34" charset="0"/>
                </a:rPr>
                <a:t>planejada</a:t>
              </a:r>
              <a:r>
                <a:rPr lang="en-US" sz="1600" b="1" dirty="0" smtClean="0">
                  <a:solidFill>
                    <a:srgbClr val="000000"/>
                  </a:solidFill>
                  <a:latin typeface="Calibri" pitchFamily="34" charset="0"/>
                  <a:cs typeface="Calibri" pitchFamily="34" charset="0"/>
                </a:rPr>
                <a:t> </a:t>
              </a:r>
              <a:r>
                <a:rPr lang="en-US" sz="1600" b="1" dirty="0" err="1" smtClean="0">
                  <a:solidFill>
                    <a:srgbClr val="000000"/>
                  </a:solidFill>
                  <a:latin typeface="Calibri" pitchFamily="34" charset="0"/>
                  <a:cs typeface="Calibri" pitchFamily="34" charset="0"/>
                </a:rPr>
                <a:t>e</a:t>
              </a:r>
              <a:r>
                <a:rPr lang="en-US" sz="1600" b="1" dirty="0" smtClean="0">
                  <a:solidFill>
                    <a:srgbClr val="000000"/>
                  </a:solidFill>
                  <a:latin typeface="Calibri" pitchFamily="34" charset="0"/>
                  <a:cs typeface="Calibri" pitchFamily="34" charset="0"/>
                </a:rPr>
                <a:t> </a:t>
              </a:r>
              <a:r>
                <a:rPr lang="en-US" sz="1600" b="1" dirty="0" err="1" smtClean="0">
                  <a:solidFill>
                    <a:srgbClr val="000000"/>
                  </a:solidFill>
                  <a:latin typeface="Calibri" pitchFamily="34" charset="0"/>
                  <a:cs typeface="Calibri" pitchFamily="34" charset="0"/>
                </a:rPr>
                <a:t>construída</a:t>
              </a:r>
              <a:r>
                <a:rPr lang="en-US" sz="1600" b="1" dirty="0" smtClean="0">
                  <a:solidFill>
                    <a:srgbClr val="000000"/>
                  </a:solidFill>
                  <a:latin typeface="Calibri" pitchFamily="34" charset="0"/>
                  <a:cs typeface="Calibri" pitchFamily="34" charset="0"/>
                </a:rPr>
                <a:t> </a:t>
              </a:r>
              <a:r>
                <a:rPr lang="en-US" sz="1600" b="1" dirty="0" err="1" smtClean="0">
                  <a:solidFill>
                    <a:srgbClr val="000000"/>
                  </a:solidFill>
                  <a:latin typeface="Calibri" pitchFamily="34" charset="0"/>
                  <a:cs typeface="Calibri" pitchFamily="34" charset="0"/>
                </a:rPr>
                <a:t>baseada</a:t>
              </a:r>
              <a:r>
                <a:rPr lang="en-US" sz="1600" b="1" dirty="0" smtClean="0">
                  <a:solidFill>
                    <a:srgbClr val="000000"/>
                  </a:solidFill>
                  <a:latin typeface="Calibri" pitchFamily="34" charset="0"/>
                  <a:cs typeface="Calibri" pitchFamily="34" charset="0"/>
                </a:rPr>
                <a:t> no </a:t>
              </a:r>
              <a:r>
                <a:rPr lang="en-US" sz="1600" b="1" dirty="0" err="1" smtClean="0">
                  <a:solidFill>
                    <a:srgbClr val="000000"/>
                  </a:solidFill>
                  <a:latin typeface="Calibri" pitchFamily="34" charset="0"/>
                  <a:cs typeface="Calibri" pitchFamily="34" charset="0"/>
                </a:rPr>
                <a:t>clima</a:t>
              </a:r>
              <a:r>
                <a:rPr lang="en-US" sz="1600" b="1" dirty="0" smtClean="0">
                  <a:solidFill>
                    <a:srgbClr val="000000"/>
                  </a:solidFill>
                  <a:latin typeface="Calibri" pitchFamily="34" charset="0"/>
                  <a:cs typeface="Calibri" pitchFamily="34" charset="0"/>
                </a:rPr>
                <a:t> </a:t>
              </a:r>
              <a:r>
                <a:rPr lang="en-US" sz="1600" b="1" dirty="0" err="1" smtClean="0">
                  <a:solidFill>
                    <a:srgbClr val="000000"/>
                  </a:solidFill>
                  <a:latin typeface="Calibri" pitchFamily="34" charset="0"/>
                  <a:cs typeface="Calibri" pitchFamily="34" charset="0"/>
                </a:rPr>
                <a:t>e</a:t>
              </a:r>
              <a:r>
                <a:rPr lang="en-US" sz="1600" b="1" dirty="0" smtClean="0">
                  <a:solidFill>
                    <a:srgbClr val="000000"/>
                  </a:solidFill>
                  <a:latin typeface="Calibri" pitchFamily="34" charset="0"/>
                  <a:cs typeface="Calibri" pitchFamily="34" charset="0"/>
                </a:rPr>
                <a:t> </a:t>
              </a:r>
              <a:r>
                <a:rPr lang="en-US" sz="1600" b="1" dirty="0" err="1" smtClean="0">
                  <a:solidFill>
                    <a:srgbClr val="000000"/>
                  </a:solidFill>
                  <a:latin typeface="Calibri" pitchFamily="34" charset="0"/>
                  <a:cs typeface="Calibri" pitchFamily="34" charset="0"/>
                </a:rPr>
                <a:t>metereologia</a:t>
              </a:r>
              <a:r>
                <a:rPr lang="en-US" sz="1600" b="1" dirty="0" smtClean="0">
                  <a:solidFill>
                    <a:srgbClr val="000000"/>
                  </a:solidFill>
                  <a:latin typeface="Calibri" pitchFamily="34" charset="0"/>
                  <a:cs typeface="Calibri" pitchFamily="34" charset="0"/>
                </a:rPr>
                <a:t> do </a:t>
              </a:r>
              <a:r>
                <a:rPr lang="en-US" sz="1600" b="1" dirty="0" err="1" smtClean="0">
                  <a:solidFill>
                    <a:srgbClr val="000000"/>
                  </a:solidFill>
                  <a:latin typeface="Calibri" pitchFamily="34" charset="0"/>
                  <a:cs typeface="Calibri" pitchFamily="34" charset="0"/>
                </a:rPr>
                <a:t>passado</a:t>
              </a:r>
              <a:r>
                <a:rPr lang="en-US" sz="1600" b="1" dirty="0" smtClean="0">
                  <a:solidFill>
                    <a:srgbClr val="000000"/>
                  </a:solidFill>
                  <a:latin typeface="Calibri" pitchFamily="34" charset="0"/>
                  <a:cs typeface="Calibri" pitchFamily="34" charset="0"/>
                </a:rPr>
                <a:t> </a:t>
              </a:r>
              <a:r>
                <a:rPr lang="en-US" sz="1600" b="1" dirty="0" err="1" smtClean="0">
                  <a:solidFill>
                    <a:srgbClr val="000000"/>
                  </a:solidFill>
                  <a:latin typeface="Calibri" pitchFamily="34" charset="0"/>
                  <a:cs typeface="Calibri" pitchFamily="34" charset="0"/>
                </a:rPr>
                <a:t>podem</a:t>
              </a:r>
              <a:r>
                <a:rPr lang="en-US" sz="1600" b="1" dirty="0" smtClean="0">
                  <a:solidFill>
                    <a:srgbClr val="000000"/>
                  </a:solidFill>
                  <a:latin typeface="Calibri" pitchFamily="34" charset="0"/>
                  <a:cs typeface="Calibri" pitchFamily="34" charset="0"/>
                </a:rPr>
                <a:t> </a:t>
              </a:r>
              <a:r>
                <a:rPr lang="en-US" sz="1600" b="1" dirty="0" err="1" smtClean="0">
                  <a:solidFill>
                    <a:srgbClr val="000000"/>
                  </a:solidFill>
                  <a:latin typeface="Calibri" pitchFamily="34" charset="0"/>
                  <a:cs typeface="Calibri" pitchFamily="34" charset="0"/>
                </a:rPr>
                <a:t>não</a:t>
              </a:r>
              <a:r>
                <a:rPr lang="en-US" sz="1600" b="1" dirty="0" smtClean="0">
                  <a:solidFill>
                    <a:srgbClr val="000000"/>
                  </a:solidFill>
                  <a:latin typeface="Calibri" pitchFamily="34" charset="0"/>
                  <a:cs typeface="Calibri" pitchFamily="34" charset="0"/>
                </a:rPr>
                <a:t> ser </a:t>
              </a:r>
              <a:r>
                <a:rPr lang="en-US" sz="1600" b="1" dirty="0" err="1" smtClean="0">
                  <a:solidFill>
                    <a:srgbClr val="000000"/>
                  </a:solidFill>
                  <a:latin typeface="Calibri" pitchFamily="34" charset="0"/>
                  <a:cs typeface="Calibri" pitchFamily="34" charset="0"/>
                </a:rPr>
                <a:t>adequados</a:t>
              </a:r>
              <a:r>
                <a:rPr lang="en-US" sz="1600" b="1" dirty="0" smtClean="0">
                  <a:solidFill>
                    <a:srgbClr val="000000"/>
                  </a:solidFill>
                  <a:latin typeface="Calibri" pitchFamily="34" charset="0"/>
                  <a:cs typeface="Calibri" pitchFamily="34" charset="0"/>
                </a:rPr>
                <a:t> </a:t>
              </a:r>
              <a:r>
                <a:rPr lang="en-US" sz="1600" b="1" dirty="0" err="1" smtClean="0">
                  <a:solidFill>
                    <a:srgbClr val="000000"/>
                  </a:solidFill>
                  <a:latin typeface="Calibri" pitchFamily="34" charset="0"/>
                  <a:cs typeface="Calibri" pitchFamily="34" charset="0"/>
                </a:rPr>
                <a:t>para</a:t>
              </a:r>
              <a:r>
                <a:rPr lang="en-US" sz="1600" b="1" dirty="0" smtClean="0">
                  <a:solidFill>
                    <a:srgbClr val="000000"/>
                  </a:solidFill>
                  <a:latin typeface="Calibri" pitchFamily="34" charset="0"/>
                  <a:cs typeface="Calibri" pitchFamily="34" charset="0"/>
                </a:rPr>
                <a:t> </a:t>
              </a:r>
              <a:r>
                <a:rPr lang="en-US" sz="1600" b="1" dirty="0" err="1" smtClean="0">
                  <a:solidFill>
                    <a:srgbClr val="000000"/>
                  </a:solidFill>
                  <a:latin typeface="Calibri" pitchFamily="34" charset="0"/>
                  <a:cs typeface="Calibri" pitchFamily="34" charset="0"/>
                </a:rPr>
                <a:t>operação</a:t>
              </a:r>
              <a:r>
                <a:rPr lang="en-US" sz="1600" b="1" dirty="0" smtClean="0">
                  <a:solidFill>
                    <a:srgbClr val="000000"/>
                  </a:solidFill>
                  <a:latin typeface="Calibri" pitchFamily="34" charset="0"/>
                  <a:cs typeface="Calibri" pitchFamily="34" charset="0"/>
                </a:rPr>
                <a:t> </a:t>
              </a:r>
              <a:r>
                <a:rPr lang="en-US" sz="1600" b="1" dirty="0" err="1" smtClean="0">
                  <a:solidFill>
                    <a:srgbClr val="000000"/>
                  </a:solidFill>
                  <a:latin typeface="Calibri" pitchFamily="34" charset="0"/>
                  <a:cs typeface="Calibri" pitchFamily="34" charset="0"/>
                </a:rPr>
                <a:t>e</a:t>
              </a:r>
              <a:r>
                <a:rPr lang="en-US" sz="1600" b="1" dirty="0" smtClean="0">
                  <a:solidFill>
                    <a:srgbClr val="000000"/>
                  </a:solidFill>
                  <a:latin typeface="Calibri" pitchFamily="34" charset="0"/>
                  <a:cs typeface="Calibri" pitchFamily="34" charset="0"/>
                </a:rPr>
                <a:t> </a:t>
              </a:r>
              <a:r>
                <a:rPr lang="en-US" sz="1600" b="1" dirty="0" err="1" smtClean="0">
                  <a:solidFill>
                    <a:srgbClr val="000000"/>
                  </a:solidFill>
                  <a:latin typeface="Calibri" pitchFamily="34" charset="0"/>
                  <a:cs typeface="Calibri" pitchFamily="34" charset="0"/>
                </a:rPr>
                <a:t>resiliência</a:t>
              </a:r>
              <a:r>
                <a:rPr lang="en-US" sz="1600" b="1" dirty="0" smtClean="0">
                  <a:solidFill>
                    <a:srgbClr val="000000"/>
                  </a:solidFill>
                  <a:latin typeface="Calibri" pitchFamily="34" charset="0"/>
                  <a:cs typeface="Calibri" pitchFamily="34" charset="0"/>
                </a:rPr>
                <a:t> </a:t>
              </a:r>
              <a:r>
                <a:rPr lang="en-US" sz="1600" b="1" dirty="0" err="1" smtClean="0">
                  <a:solidFill>
                    <a:srgbClr val="000000"/>
                  </a:solidFill>
                  <a:latin typeface="Calibri" pitchFamily="34" charset="0"/>
                  <a:cs typeface="Calibri" pitchFamily="34" charset="0"/>
                </a:rPr>
                <a:t>futuras</a:t>
              </a:r>
              <a:r>
                <a:rPr lang="en-US" sz="1600" b="1" dirty="0" smtClean="0">
                  <a:solidFill>
                    <a:srgbClr val="000000"/>
                  </a:solidFill>
                  <a:latin typeface="Calibri" pitchFamily="34" charset="0"/>
                  <a:cs typeface="Calibri" pitchFamily="34" charset="0"/>
                </a:rPr>
                <a:t>.</a:t>
              </a:r>
              <a:endParaRPr lang="en-US" sz="1600" b="1" dirty="0">
                <a:solidFill>
                  <a:srgbClr val="000000"/>
                </a:solidFill>
                <a:latin typeface="Calibri" pitchFamily="34" charset="0"/>
                <a:cs typeface="Calibri" pitchFamily="34" charset="0"/>
              </a:endParaRPr>
            </a:p>
          </p:txBody>
        </p:sp>
        <p:sp>
          <p:nvSpPr>
            <p:cNvPr id="42" name="TextBox 41"/>
            <p:cNvSpPr txBox="1"/>
            <p:nvPr/>
          </p:nvSpPr>
          <p:spPr>
            <a:xfrm>
              <a:off x="304800" y="4404367"/>
              <a:ext cx="1526185" cy="300743"/>
            </a:xfrm>
            <a:prstGeom prst="rect">
              <a:avLst/>
            </a:prstGeom>
            <a:noFill/>
          </p:spPr>
          <p:txBody>
            <a:bodyPr wrap="none" rtlCol="0">
              <a:spAutoFit/>
            </a:bodyPr>
            <a:lstStyle/>
            <a:p>
              <a:r>
                <a:rPr lang="en-US" b="1" i="1" dirty="0" err="1" smtClean="0">
                  <a:solidFill>
                    <a:srgbClr val="FFFFFF"/>
                  </a:solidFill>
                  <a:effectLst>
                    <a:outerShdw blurRad="38100" dist="38100" dir="2700000" algn="tl">
                      <a:srgbClr val="000000">
                        <a:alpha val="43137"/>
                      </a:srgbClr>
                    </a:outerShdw>
                  </a:effectLst>
                  <a:latin typeface="Calibri" pitchFamily="34" charset="0"/>
                  <a:cs typeface="Calibri" pitchFamily="34" charset="0"/>
                </a:rPr>
                <a:t>Planejamento</a:t>
              </a:r>
              <a:r>
                <a:rPr lang="en-US" b="1" i="1"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  </a:t>
              </a:r>
              <a:endParaRPr lang="en-US" b="1" i="1" dirty="0">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43" name="TextBox 42"/>
            <p:cNvSpPr txBox="1"/>
            <p:nvPr/>
          </p:nvSpPr>
          <p:spPr>
            <a:xfrm>
              <a:off x="838200" y="3276600"/>
              <a:ext cx="2176952" cy="300743"/>
            </a:xfrm>
            <a:prstGeom prst="rect">
              <a:avLst/>
            </a:prstGeom>
            <a:noFill/>
          </p:spPr>
          <p:txBody>
            <a:bodyPr wrap="none" rtlCol="0">
              <a:spAutoFit/>
            </a:bodyPr>
            <a:lstStyle/>
            <a:p>
              <a:r>
                <a:rPr lang="en-US" b="1" i="1" dirty="0" err="1" smtClean="0">
                  <a:solidFill>
                    <a:srgbClr val="FFFFFF"/>
                  </a:solidFill>
                  <a:effectLst>
                    <a:outerShdw blurRad="38100" dist="38100" dir="2700000" algn="tl">
                      <a:srgbClr val="000000">
                        <a:alpha val="43137"/>
                      </a:srgbClr>
                    </a:outerShdw>
                  </a:effectLst>
                  <a:latin typeface="Calibri" pitchFamily="34" charset="0"/>
                  <a:cs typeface="Calibri" pitchFamily="34" charset="0"/>
                </a:rPr>
                <a:t>Engenharia</a:t>
              </a:r>
              <a:r>
                <a:rPr lang="en-US" b="1" i="1"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 </a:t>
              </a:r>
              <a:r>
                <a:rPr lang="en-US" b="1" i="1" dirty="0" err="1" smtClean="0">
                  <a:solidFill>
                    <a:srgbClr val="FFFFFF"/>
                  </a:solidFill>
                  <a:effectLst>
                    <a:outerShdw blurRad="38100" dist="38100" dir="2700000" algn="tl">
                      <a:srgbClr val="000000">
                        <a:alpha val="43137"/>
                      </a:srgbClr>
                    </a:outerShdw>
                  </a:effectLst>
                  <a:latin typeface="Calibri" pitchFamily="34" charset="0"/>
                  <a:cs typeface="Calibri" pitchFamily="34" charset="0"/>
                </a:rPr>
                <a:t>e</a:t>
              </a:r>
              <a:r>
                <a:rPr lang="en-US" b="1" i="1"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 </a:t>
              </a:r>
              <a:r>
                <a:rPr lang="en-US" b="1" i="1" dirty="0" err="1" smtClean="0">
                  <a:solidFill>
                    <a:srgbClr val="FFFFFF"/>
                  </a:solidFill>
                  <a:effectLst>
                    <a:outerShdw blurRad="38100" dist="38100" dir="2700000" algn="tl">
                      <a:srgbClr val="000000">
                        <a:alpha val="43137"/>
                      </a:srgbClr>
                    </a:outerShdw>
                  </a:effectLst>
                  <a:latin typeface="Calibri" pitchFamily="34" charset="0"/>
                  <a:cs typeface="Calibri" pitchFamily="34" charset="0"/>
                </a:rPr>
                <a:t>Projeto</a:t>
              </a:r>
              <a:endParaRPr lang="en-US" b="1" i="1" dirty="0">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44" name="TextBox 43"/>
            <p:cNvSpPr txBox="1"/>
            <p:nvPr/>
          </p:nvSpPr>
          <p:spPr>
            <a:xfrm>
              <a:off x="1524000" y="4267200"/>
              <a:ext cx="1270703" cy="300743"/>
            </a:xfrm>
            <a:prstGeom prst="rect">
              <a:avLst/>
            </a:prstGeom>
            <a:noFill/>
          </p:spPr>
          <p:txBody>
            <a:bodyPr wrap="none" rtlCol="0">
              <a:spAutoFit/>
            </a:bodyPr>
            <a:lstStyle/>
            <a:p>
              <a:r>
                <a:rPr lang="en-US" b="1" i="1" dirty="0" err="1" smtClean="0">
                  <a:solidFill>
                    <a:srgbClr val="FFFFFF"/>
                  </a:solidFill>
                  <a:effectLst>
                    <a:outerShdw blurRad="38100" dist="38100" dir="2700000" algn="tl">
                      <a:srgbClr val="000000">
                        <a:alpha val="43137"/>
                      </a:srgbClr>
                    </a:outerShdw>
                  </a:effectLst>
                  <a:latin typeface="Calibri" pitchFamily="34" charset="0"/>
                  <a:cs typeface="Calibri" pitchFamily="34" charset="0"/>
                </a:rPr>
                <a:t>Construção</a:t>
              </a:r>
              <a:endParaRPr lang="en-US" b="1" i="1" dirty="0">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45" name="TextBox 44"/>
            <p:cNvSpPr txBox="1"/>
            <p:nvPr/>
          </p:nvSpPr>
          <p:spPr>
            <a:xfrm>
              <a:off x="3352800" y="3810000"/>
              <a:ext cx="2653758" cy="300743"/>
            </a:xfrm>
            <a:prstGeom prst="rect">
              <a:avLst/>
            </a:prstGeom>
            <a:noFill/>
          </p:spPr>
          <p:txBody>
            <a:bodyPr wrap="none" rtlCol="0">
              <a:spAutoFit/>
            </a:bodyPr>
            <a:lstStyle/>
            <a:p>
              <a:r>
                <a:rPr lang="en-US" b="1" i="1"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Vida </a:t>
              </a:r>
              <a:r>
                <a:rPr lang="en-US" b="1" i="1" dirty="0" err="1" smtClean="0">
                  <a:solidFill>
                    <a:srgbClr val="FFFFFF"/>
                  </a:solidFill>
                  <a:effectLst>
                    <a:outerShdw blurRad="38100" dist="38100" dir="2700000" algn="tl">
                      <a:srgbClr val="000000">
                        <a:alpha val="43137"/>
                      </a:srgbClr>
                    </a:outerShdw>
                  </a:effectLst>
                  <a:latin typeface="Calibri" pitchFamily="34" charset="0"/>
                  <a:cs typeface="Calibri" pitchFamily="34" charset="0"/>
                </a:rPr>
                <a:t>útil</a:t>
              </a:r>
              <a:r>
                <a:rPr lang="en-US" b="1" i="1"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 </a:t>
              </a:r>
              <a:r>
                <a:rPr lang="en-US" b="1" i="1" dirty="0" err="1" smtClean="0">
                  <a:solidFill>
                    <a:srgbClr val="FFFFFF"/>
                  </a:solidFill>
                  <a:effectLst>
                    <a:outerShdw blurRad="38100" dist="38100" dir="2700000" algn="tl">
                      <a:srgbClr val="000000">
                        <a:alpha val="43137"/>
                      </a:srgbClr>
                    </a:outerShdw>
                  </a:effectLst>
                  <a:latin typeface="Calibri" pitchFamily="34" charset="0"/>
                  <a:cs typeface="Calibri" pitchFamily="34" charset="0"/>
                </a:rPr>
                <a:t>da</a:t>
              </a:r>
              <a:r>
                <a:rPr lang="en-US" b="1" i="1"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 </a:t>
              </a:r>
              <a:r>
                <a:rPr lang="en-US" b="1" i="1" dirty="0" err="1" smtClean="0">
                  <a:solidFill>
                    <a:srgbClr val="FFFFFF"/>
                  </a:solidFill>
                  <a:effectLst>
                    <a:outerShdw blurRad="38100" dist="38100" dir="2700000" algn="tl">
                      <a:srgbClr val="000000">
                        <a:alpha val="43137"/>
                      </a:srgbClr>
                    </a:outerShdw>
                  </a:effectLst>
                  <a:latin typeface="Calibri" pitchFamily="34" charset="0"/>
                  <a:cs typeface="Calibri" pitchFamily="34" charset="0"/>
                </a:rPr>
                <a:t>Infraestrutura</a:t>
              </a:r>
              <a:r>
                <a:rPr lang="en-US" b="1" i="1"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 </a:t>
              </a:r>
              <a:endParaRPr lang="en-US" b="1" i="1" dirty="0">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cxnSp>
          <p:nvCxnSpPr>
            <p:cNvPr id="47" name="Straight Arrow Connector 46"/>
            <p:cNvCxnSpPr>
              <a:stCxn id="43" idx="1"/>
            </p:cNvCxnSpPr>
            <p:nvPr/>
          </p:nvCxnSpPr>
          <p:spPr bwMode="auto">
            <a:xfrm rot="10800000" flipV="1">
              <a:off x="685801" y="3426971"/>
              <a:ext cx="152399" cy="306829"/>
            </a:xfrm>
            <a:prstGeom prst="straightConnector1">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cxnSp>
          <p:nvCxnSpPr>
            <p:cNvPr id="49" name="Straight Arrow Connector 48"/>
            <p:cNvCxnSpPr>
              <a:stCxn id="44" idx="1"/>
            </p:cNvCxnSpPr>
            <p:nvPr/>
          </p:nvCxnSpPr>
          <p:spPr bwMode="auto">
            <a:xfrm rot="10800000">
              <a:off x="1371601" y="4191001"/>
              <a:ext cx="152399" cy="226571"/>
            </a:xfrm>
            <a:prstGeom prst="straightConnector1">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cxnSp>
          <p:nvCxnSpPr>
            <p:cNvPr id="50" name="Straight Arrow Connector 49"/>
            <p:cNvCxnSpPr/>
            <p:nvPr/>
          </p:nvCxnSpPr>
          <p:spPr bwMode="auto">
            <a:xfrm flipH="1" flipV="1">
              <a:off x="304800" y="4114800"/>
              <a:ext cx="152400" cy="260866"/>
            </a:xfrm>
            <a:prstGeom prst="straightConnector1">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sp>
          <p:nvSpPr>
            <p:cNvPr id="51" name="TextBox 50"/>
            <p:cNvSpPr txBox="1"/>
            <p:nvPr/>
          </p:nvSpPr>
          <p:spPr>
            <a:xfrm>
              <a:off x="5943600" y="4191000"/>
              <a:ext cx="1439969" cy="300743"/>
            </a:xfrm>
            <a:prstGeom prst="rect">
              <a:avLst/>
            </a:prstGeom>
            <a:noFill/>
          </p:spPr>
          <p:txBody>
            <a:bodyPr wrap="none" rtlCol="0">
              <a:spAutoFit/>
            </a:bodyPr>
            <a:lstStyle/>
            <a:p>
              <a:r>
                <a:rPr lang="en-US" b="1" i="1" dirty="0" err="1" smtClean="0">
                  <a:solidFill>
                    <a:srgbClr val="FFFFFF"/>
                  </a:solidFill>
                  <a:effectLst>
                    <a:outerShdw blurRad="38100" dist="38100" dir="2700000" algn="tl">
                      <a:srgbClr val="000000">
                        <a:alpha val="43137"/>
                      </a:srgbClr>
                    </a:outerShdw>
                  </a:effectLst>
                  <a:latin typeface="Calibri" pitchFamily="34" charset="0"/>
                  <a:cs typeface="Calibri" pitchFamily="34" charset="0"/>
                </a:rPr>
                <a:t>Em</a:t>
              </a:r>
              <a:r>
                <a:rPr lang="en-US" b="1" i="1"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 </a:t>
              </a:r>
              <a:r>
                <a:rPr lang="en-US" b="1" i="1" dirty="0" err="1" smtClean="0">
                  <a:solidFill>
                    <a:srgbClr val="FFFFFF"/>
                  </a:solidFill>
                  <a:effectLst>
                    <a:outerShdw blurRad="38100" dist="38100" dir="2700000" algn="tl">
                      <a:srgbClr val="000000">
                        <a:alpha val="43137"/>
                      </a:srgbClr>
                    </a:outerShdw>
                  </a:effectLst>
                  <a:latin typeface="Calibri" pitchFamily="34" charset="0"/>
                  <a:cs typeface="Calibri" pitchFamily="34" charset="0"/>
                </a:rPr>
                <a:t>operação</a:t>
              </a:r>
              <a:endParaRPr lang="en-US" b="1" i="1" dirty="0">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cxnSp>
          <p:nvCxnSpPr>
            <p:cNvPr id="57" name="Straight Arrow Connector 56"/>
            <p:cNvCxnSpPr/>
            <p:nvPr/>
          </p:nvCxnSpPr>
          <p:spPr bwMode="auto">
            <a:xfrm flipH="1" flipV="1">
              <a:off x="5791200" y="4114800"/>
              <a:ext cx="152400" cy="228600"/>
            </a:xfrm>
            <a:prstGeom prst="straightConnector1">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grpSp>
      <p:sp>
        <p:nvSpPr>
          <p:cNvPr id="60" name="TextBox 1"/>
          <p:cNvSpPr txBox="1">
            <a:spLocks noChangeArrowheads="1"/>
          </p:cNvSpPr>
          <p:nvPr/>
        </p:nvSpPr>
        <p:spPr bwMode="auto">
          <a:xfrm>
            <a:off x="0" y="6581775"/>
            <a:ext cx="8402638" cy="276225"/>
          </a:xfrm>
          <a:prstGeom prst="rect">
            <a:avLst/>
          </a:prstGeom>
          <a:noFill/>
          <a:ln w="9525">
            <a:noFill/>
            <a:miter lim="800000"/>
            <a:headEnd/>
            <a:tailEnd/>
          </a:ln>
        </p:spPr>
        <p:txBody>
          <a:bodyPr>
            <a:spAutoFit/>
          </a:bodyPr>
          <a:lstStyle/>
          <a:p>
            <a:r>
              <a:rPr lang="en-US" sz="1200" dirty="0">
                <a:solidFill>
                  <a:srgbClr val="000000"/>
                </a:solidFill>
              </a:rPr>
              <a:t>After United States Ports:  Addressing the Adaptation Challenge, Mr. Mike Savonis</a:t>
            </a:r>
          </a:p>
        </p:txBody>
      </p:sp>
      <p:sp>
        <p:nvSpPr>
          <p:cNvPr id="61" name="Title 60"/>
          <p:cNvSpPr>
            <a:spLocks noGrp="1"/>
          </p:cNvSpPr>
          <p:nvPr>
            <p:ph type="title"/>
          </p:nvPr>
        </p:nvSpPr>
        <p:spPr>
          <a:xfrm>
            <a:off x="0" y="457200"/>
            <a:ext cx="9144000" cy="1143000"/>
          </a:xfrm>
        </p:spPr>
        <p:txBody>
          <a:bodyPr/>
          <a:lstStyle/>
          <a:p>
            <a:r>
              <a:rPr lang="pt-BR" sz="3600" noProof="0" dirty="0" smtClean="0"/>
              <a:t>Longa Vida Útil da Infraestrutura de Recursos Hídricos </a:t>
            </a:r>
            <a:br>
              <a:rPr lang="pt-BR" sz="3600" noProof="0" dirty="0" smtClean="0"/>
            </a:br>
            <a:endParaRPr lang="pt-BR" sz="3600" noProof="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1524000"/>
            <a:ext cx="9144000" cy="3267519"/>
            <a:chOff x="0" y="1104900"/>
            <a:chExt cx="8810625" cy="3267519"/>
          </a:xfrm>
        </p:grpSpPr>
        <p:sp>
          <p:nvSpPr>
            <p:cNvPr id="12" name="Right Arrow 11"/>
            <p:cNvSpPr/>
            <p:nvPr/>
          </p:nvSpPr>
          <p:spPr>
            <a:xfrm>
              <a:off x="0" y="2886075"/>
              <a:ext cx="8810625" cy="161925"/>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705104" y="1104900"/>
              <a:ext cx="184731" cy="369332"/>
            </a:xfrm>
            <a:prstGeom prst="rect">
              <a:avLst/>
            </a:prstGeom>
            <a:noFill/>
          </p:spPr>
          <p:txBody>
            <a:bodyPr wrap="none" rtlCol="0">
              <a:spAutoFit/>
            </a:bodyPr>
            <a:lstStyle/>
            <a:p>
              <a:endParaRPr lang="en-US" dirty="0">
                <a:latin typeface="Arial Black" pitchFamily="34" charset="0"/>
              </a:endParaRPr>
            </a:p>
          </p:txBody>
        </p:sp>
        <p:pic>
          <p:nvPicPr>
            <p:cNvPr id="21" name="Picture 2"/>
            <p:cNvPicPr>
              <a:picLocks noChangeAspect="1" noChangeArrowheads="1"/>
            </p:cNvPicPr>
            <p:nvPr/>
          </p:nvPicPr>
          <p:blipFill>
            <a:blip r:embed="rId3" cstate="print"/>
            <a:srcRect l="22477" t="8504" r="56116" b="2396"/>
            <a:stretch>
              <a:fillRect/>
            </a:stretch>
          </p:blipFill>
          <p:spPr bwMode="auto">
            <a:xfrm rot="5400000">
              <a:off x="3581401" y="-2286000"/>
              <a:ext cx="1524000" cy="8686801"/>
            </a:xfrm>
            <a:prstGeom prst="rect">
              <a:avLst/>
            </a:prstGeom>
            <a:noFill/>
            <a:ln w="9525">
              <a:noFill/>
              <a:miter lim="800000"/>
              <a:headEnd/>
              <a:tailEnd/>
            </a:ln>
          </p:spPr>
        </p:pic>
        <p:sp>
          <p:nvSpPr>
            <p:cNvPr id="16" name="TextBox 15"/>
            <p:cNvSpPr txBox="1"/>
            <p:nvPr/>
          </p:nvSpPr>
          <p:spPr>
            <a:xfrm rot="16200000">
              <a:off x="929992" y="3333615"/>
              <a:ext cx="1769830" cy="307777"/>
            </a:xfrm>
            <a:prstGeom prst="rect">
              <a:avLst/>
            </a:prstGeom>
            <a:solidFill>
              <a:srgbClr val="911C0A"/>
            </a:solidFill>
          </p:spPr>
          <p:txBody>
            <a:bodyPr wrap="square" rtlCol="0">
              <a:spAutoFit/>
            </a:bodyPr>
            <a:lstStyle/>
            <a:p>
              <a:r>
                <a:rPr lang="en-US" sz="1400" dirty="0" smtClean="0">
                  <a:solidFill>
                    <a:schemeClr val="bg1"/>
                  </a:solidFill>
                  <a:latin typeface="Arial Black" pitchFamily="34" charset="0"/>
                </a:rPr>
                <a:t>DISASTER</a:t>
              </a:r>
              <a:endParaRPr lang="en-US" sz="1400" dirty="0">
                <a:solidFill>
                  <a:schemeClr val="bg1"/>
                </a:solidFill>
                <a:latin typeface="Arial Black" pitchFamily="34" charset="0"/>
              </a:endParaRPr>
            </a:p>
          </p:txBody>
        </p:sp>
      </p:grpSp>
      <p:sp>
        <p:nvSpPr>
          <p:cNvPr id="13" name="Slide Number Placeholder 3"/>
          <p:cNvSpPr>
            <a:spLocks noGrp="1"/>
          </p:cNvSpPr>
          <p:nvPr>
            <p:ph type="sldNum" sz="quarter" idx="10"/>
          </p:nvPr>
        </p:nvSpPr>
        <p:spPr>
          <a:xfrm>
            <a:off x="3529263" y="6553200"/>
            <a:ext cx="2133600" cy="304800"/>
          </a:xfrm>
        </p:spPr>
        <p:txBody>
          <a:bodyPr/>
          <a:lstStyle/>
          <a:p>
            <a:endParaRPr lang="en-US" dirty="0">
              <a:solidFill>
                <a:srgbClr val="000000"/>
              </a:solidFill>
            </a:endParaRPr>
          </a:p>
        </p:txBody>
      </p:sp>
      <p:sp>
        <p:nvSpPr>
          <p:cNvPr id="17" name="Title 16"/>
          <p:cNvSpPr>
            <a:spLocks noGrp="1"/>
          </p:cNvSpPr>
          <p:nvPr>
            <p:ph type="title"/>
          </p:nvPr>
        </p:nvSpPr>
        <p:spPr>
          <a:xfrm>
            <a:off x="0" y="274638"/>
            <a:ext cx="9144000" cy="1143000"/>
          </a:xfrm>
        </p:spPr>
        <p:txBody>
          <a:bodyPr/>
          <a:lstStyle/>
          <a:p>
            <a:r>
              <a:rPr lang="pt-BR" sz="4000" noProof="0" dirty="0" smtClean="0"/>
              <a:t>Adaptação às Mudanças Climáticas e Eventos Extremos é </a:t>
            </a:r>
            <a:r>
              <a:rPr lang="pt-BR" sz="4000" noProof="0" dirty="0" smtClean="0"/>
              <a:t>Contínua</a:t>
            </a:r>
            <a:endParaRPr lang="pt-BR" sz="4000" noProof="0" dirty="0"/>
          </a:p>
        </p:txBody>
      </p:sp>
      <p:graphicFrame>
        <p:nvGraphicFramePr>
          <p:cNvPr id="15" name="Diagram 14"/>
          <p:cNvGraphicFramePr/>
          <p:nvPr/>
        </p:nvGraphicFramePr>
        <p:xfrm>
          <a:off x="1828800" y="3581400"/>
          <a:ext cx="6477000" cy="3276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itle Master">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8298</TotalTime>
  <Words>6353</Words>
  <Application>Microsoft Office PowerPoint</Application>
  <PresentationFormat>On-screen Show (4:3)</PresentationFormat>
  <Paragraphs>488</Paragraphs>
  <Slides>38</Slides>
  <Notes>24</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Title Master</vt:lpstr>
      <vt:lpstr>Slide Master</vt:lpstr>
      <vt:lpstr>Mudanças Climáticas/ Adaptação</vt:lpstr>
      <vt:lpstr>Missão do US Army Corps of Engineers: Gestão de Recursos Hídricos</vt:lpstr>
      <vt:lpstr>PowerPoint Presentation</vt:lpstr>
      <vt:lpstr>PowerPoint Presentation</vt:lpstr>
      <vt:lpstr>Política do USACE de Adaptação às Mudanças Climáticas - Junho de 2011</vt:lpstr>
      <vt:lpstr>Mudanças Climáticas, Eventos Extremos e Infraestutura de Recursos Hídricos</vt:lpstr>
      <vt:lpstr>Extremos e Surpresas Aumentam a Complexidade</vt:lpstr>
      <vt:lpstr>Longa Vida Útil da Infraestrutura de Recursos Hídricos  </vt:lpstr>
      <vt:lpstr>Adaptação às Mudanças Climáticas e Eventos Extremos é Contínua</vt:lpstr>
      <vt:lpstr>Respostas Principais 2011/2012</vt:lpstr>
      <vt:lpstr>Uma revisão rápida de como usar cenários no apoio à análise de Mudanças Climáticas com ênfase nas mudanças no nível do mar. </vt:lpstr>
      <vt:lpstr>Mudança de paradigmas: De modelos de Equílibrio aos Modelos Dinâmicos     </vt:lpstr>
      <vt:lpstr>Mudança fundamental na abordagem para analisar condições futuras</vt:lpstr>
      <vt:lpstr>Universo de Futuros</vt:lpstr>
      <vt:lpstr>PowerPoint Presentation</vt:lpstr>
      <vt:lpstr>Por que cenários?</vt:lpstr>
      <vt:lpstr>Por que cenários de mudanças no nível do mar - MNN? </vt:lpstr>
      <vt:lpstr>EC 1165-2-211 Incorporando Mudanças no Nível do Mar  no âmbito de Programas de Construção Civil     </vt:lpstr>
      <vt:lpstr>Comparação entre EC 1165-2-211,                           IPCC, e outras pesquisas recentes   </vt:lpstr>
      <vt:lpstr>Exemplos de adaptação às Mudanças Climáticas </vt:lpstr>
      <vt:lpstr>PowerPoint Presentation</vt:lpstr>
      <vt:lpstr>PowerPoint Presentation</vt:lpstr>
      <vt:lpstr>Tratado do Rio Columbia 2014/2024  Estudos de Impactos às Mudanças Climáticas</vt:lpstr>
      <vt:lpstr>Aumentos projetados na Temperatura Anual</vt:lpstr>
      <vt:lpstr>Mudanças projetadas na precipitação anual</vt:lpstr>
      <vt:lpstr>Tendencias na vazão fracional de rios </vt:lpstr>
      <vt:lpstr>Mudanças no acúmulo de neve Simulada em 1º de abril</vt:lpstr>
      <vt:lpstr>Limites de Temperatura para peixes de água fria em água doce</vt:lpstr>
      <vt:lpstr>O Dalles Regulado,  Ano Médio no Dalles</vt:lpstr>
      <vt:lpstr>PowerPoint Presentation</vt:lpstr>
      <vt:lpstr>Controle de Inundação  versus Reenchimento</vt:lpstr>
      <vt:lpstr>Implicações para Acordos Transfronteiriços</vt:lpstr>
      <vt:lpstr>Outras implicações das Mudanças Climáticas </vt:lpstr>
      <vt:lpstr>Bulletin 17B Revision</vt:lpstr>
      <vt:lpstr>Bulletin 17B Revision</vt:lpstr>
      <vt:lpstr>Implicações na segurança de barragens</vt:lpstr>
      <vt:lpstr>Exemplos dos efeitos das mudanças da precipitação regional</vt:lpstr>
      <vt:lpstr>LEARNING OBJECTIVES</vt:lpstr>
    </vt:vector>
  </TitlesOfParts>
  <Company>US Army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b6imemb6</dc:creator>
  <cp:lastModifiedBy>Paula Silva Pedreira de Freitas</cp:lastModifiedBy>
  <cp:revision>76</cp:revision>
  <dcterms:created xsi:type="dcterms:W3CDTF">2013-05-18T19:40:59Z</dcterms:created>
  <dcterms:modified xsi:type="dcterms:W3CDTF">2013-05-24T00:55:38Z</dcterms:modified>
</cp:coreProperties>
</file>